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33"/>
  </p:notesMasterIdLst>
  <p:sldIdLst>
    <p:sldId id="685" r:id="rId2"/>
    <p:sldId id="673" r:id="rId3"/>
    <p:sldId id="507" r:id="rId4"/>
    <p:sldId id="702" r:id="rId5"/>
    <p:sldId id="703" r:id="rId6"/>
    <p:sldId id="704" r:id="rId7"/>
    <p:sldId id="705" r:id="rId8"/>
    <p:sldId id="708" r:id="rId9"/>
    <p:sldId id="706" r:id="rId10"/>
    <p:sldId id="707" r:id="rId11"/>
    <p:sldId id="584" r:id="rId12"/>
    <p:sldId id="585" r:id="rId13"/>
    <p:sldId id="687" r:id="rId14"/>
    <p:sldId id="688" r:id="rId15"/>
    <p:sldId id="692" r:id="rId16"/>
    <p:sldId id="693" r:id="rId17"/>
    <p:sldId id="694" r:id="rId18"/>
    <p:sldId id="691" r:id="rId19"/>
    <p:sldId id="589" r:id="rId20"/>
    <p:sldId id="590" r:id="rId21"/>
    <p:sldId id="591" r:id="rId22"/>
    <p:sldId id="695" r:id="rId23"/>
    <p:sldId id="697" r:id="rId24"/>
    <p:sldId id="592" r:id="rId25"/>
    <p:sldId id="701" r:id="rId26"/>
    <p:sldId id="696" r:id="rId27"/>
    <p:sldId id="594" r:id="rId28"/>
    <p:sldId id="700" r:id="rId29"/>
    <p:sldId id="699" r:id="rId30"/>
    <p:sldId id="595" r:id="rId31"/>
    <p:sldId id="709" r:id="rId3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1.3 REST and WebSockets" id="{296A59FF-DEDC-4515-9E1D-090F9AF58E18}">
          <p14:sldIdLst>
            <p14:sldId id="685"/>
            <p14:sldId id="673"/>
            <p14:sldId id="507"/>
            <p14:sldId id="702"/>
            <p14:sldId id="703"/>
            <p14:sldId id="704"/>
            <p14:sldId id="705"/>
            <p14:sldId id="708"/>
            <p14:sldId id="706"/>
            <p14:sldId id="707"/>
            <p14:sldId id="584"/>
            <p14:sldId id="585"/>
            <p14:sldId id="687"/>
            <p14:sldId id="688"/>
            <p14:sldId id="692"/>
            <p14:sldId id="693"/>
            <p14:sldId id="694"/>
            <p14:sldId id="691"/>
            <p14:sldId id="589"/>
            <p14:sldId id="590"/>
            <p14:sldId id="591"/>
            <p14:sldId id="695"/>
            <p14:sldId id="697"/>
            <p14:sldId id="592"/>
            <p14:sldId id="701"/>
            <p14:sldId id="696"/>
            <p14:sldId id="594"/>
            <p14:sldId id="700"/>
            <p14:sldId id="699"/>
            <p14:sldId id="595"/>
            <p14:sldId id="70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2B1"/>
    <a:srgbClr val="FBE6D7"/>
    <a:srgbClr val="DEA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821F2-442F-4F75-A735-687A8518FC9F}" v="19" dt="2023-09-22T02:12:20.0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3132" autoAdjust="0"/>
  </p:normalViewPr>
  <p:slideViewPr>
    <p:cSldViewPr snapToGrid="0" snapToObjects="1">
      <p:cViewPr varScale="1">
        <p:scale>
          <a:sx n="61" d="100"/>
          <a:sy n="61" d="100"/>
        </p:scale>
        <p:origin x="988" y="52"/>
      </p:cViewPr>
      <p:guideLst>
        <p:guide orient="horz" pos="2232"/>
        <p:guide pos="3840"/>
      </p:guideLst>
    </p:cSldViewPr>
  </p:slideViewPr>
  <p:notesTextViewPr>
    <p:cViewPr>
      <p:scale>
        <a:sx n="150" d="100"/>
        <a:sy n="150" d="100"/>
      </p:scale>
      <p:origin x="0" y="-20"/>
    </p:cViewPr>
  </p:notesTextViewPr>
  <p:sorterViewPr>
    <p:cViewPr>
      <p:scale>
        <a:sx n="93" d="100"/>
        <a:sy n="93" d="100"/>
      </p:scale>
      <p:origin x="0" y="-3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B88821F2-442F-4F75-A735-687A8518FC9F}"/>
    <pc:docChg chg="undo custSel addSld modSld sldOrd modSection">
      <pc:chgData name="Mitchell Wand" userId="de9b44c55c049659" providerId="LiveId" clId="{B88821F2-442F-4F75-A735-687A8518FC9F}" dt="2023-09-22T03:05:46.505" v="1840" actId="20577"/>
      <pc:docMkLst>
        <pc:docMk/>
      </pc:docMkLst>
      <pc:sldChg chg="modSp">
        <pc:chgData name="Mitchell Wand" userId="de9b44c55c049659" providerId="LiveId" clId="{B88821F2-442F-4F75-A735-687A8518FC9F}" dt="2023-09-22T01:12:41.799" v="1" actId="208"/>
        <pc:sldMkLst>
          <pc:docMk/>
          <pc:sldMk cId="236422256" sldId="585"/>
        </pc:sldMkLst>
        <pc:picChg chg="mod">
          <ac:chgData name="Mitchell Wand" userId="de9b44c55c049659" providerId="LiveId" clId="{B88821F2-442F-4F75-A735-687A8518FC9F}" dt="2023-09-22T01:12:41.799" v="1" actId="208"/>
          <ac:picMkLst>
            <pc:docMk/>
            <pc:sldMk cId="236422256" sldId="585"/>
            <ac:picMk id="1026" creationId="{A55008C4-3291-BC3B-B655-89B57C15DEEC}"/>
          </ac:picMkLst>
        </pc:picChg>
      </pc:sldChg>
      <pc:sldChg chg="addSp delSp modSp mod modNotesTx">
        <pc:chgData name="Mitchell Wand" userId="de9b44c55c049659" providerId="LiveId" clId="{B88821F2-442F-4F75-A735-687A8518FC9F}" dt="2023-09-22T02:21:43.199" v="1287" actId="20577"/>
        <pc:sldMkLst>
          <pc:docMk/>
          <pc:sldMk cId="3707710800" sldId="592"/>
        </pc:sldMkLst>
        <pc:spChg chg="add del">
          <ac:chgData name="Mitchell Wand" userId="de9b44c55c049659" providerId="LiveId" clId="{B88821F2-442F-4F75-A735-687A8518FC9F}" dt="2023-09-22T01:37:11.750" v="535" actId="478"/>
          <ac:spMkLst>
            <pc:docMk/>
            <pc:sldMk cId="3707710800" sldId="592"/>
            <ac:spMk id="2" creationId="{49E7E131-2706-324C-6FA3-372C241C340B}"/>
          </ac:spMkLst>
        </pc:spChg>
        <pc:spChg chg="add del mod">
          <ac:chgData name="Mitchell Wand" userId="de9b44c55c049659" providerId="LiveId" clId="{B88821F2-442F-4F75-A735-687A8518FC9F}" dt="2023-09-22T01:54:51.751" v="616" actId="478"/>
          <ac:spMkLst>
            <pc:docMk/>
            <pc:sldMk cId="3707710800" sldId="592"/>
            <ac:spMk id="3" creationId="{F26D19B8-8B67-F6E1-7D59-CAEB1788AC7B}"/>
          </ac:spMkLst>
        </pc:spChg>
        <pc:spChg chg="add del mod">
          <ac:chgData name="Mitchell Wand" userId="de9b44c55c049659" providerId="LiveId" clId="{B88821F2-442F-4F75-A735-687A8518FC9F}" dt="2023-09-22T01:54:51.751" v="616" actId="478"/>
          <ac:spMkLst>
            <pc:docMk/>
            <pc:sldMk cId="3707710800" sldId="592"/>
            <ac:spMk id="5" creationId="{ED1B87FB-2086-705D-7D5E-C3C75D173D9D}"/>
          </ac:spMkLst>
        </pc:spChg>
        <pc:spChg chg="add del mod">
          <ac:chgData name="Mitchell Wand" userId="de9b44c55c049659" providerId="LiveId" clId="{B88821F2-442F-4F75-A735-687A8518FC9F}" dt="2023-09-22T01:54:51.751" v="616" actId="478"/>
          <ac:spMkLst>
            <pc:docMk/>
            <pc:sldMk cId="3707710800" sldId="592"/>
            <ac:spMk id="6" creationId="{F0877EBD-8D9F-6C43-2BB4-DF6C73384C05}"/>
          </ac:spMkLst>
        </pc:spChg>
        <pc:spChg chg="add del mod">
          <ac:chgData name="Mitchell Wand" userId="de9b44c55c049659" providerId="LiveId" clId="{B88821F2-442F-4F75-A735-687A8518FC9F}" dt="2023-09-22T01:54:51.751" v="616" actId="478"/>
          <ac:spMkLst>
            <pc:docMk/>
            <pc:sldMk cId="3707710800" sldId="592"/>
            <ac:spMk id="7" creationId="{046E75A0-8DF3-AA41-0DCE-B2702A9AAAFC}"/>
          </ac:spMkLst>
        </pc:spChg>
        <pc:spChg chg="add del mod">
          <ac:chgData name="Mitchell Wand" userId="de9b44c55c049659" providerId="LiveId" clId="{B88821F2-442F-4F75-A735-687A8518FC9F}" dt="2023-09-22T01:54:51.751" v="616" actId="478"/>
          <ac:spMkLst>
            <pc:docMk/>
            <pc:sldMk cId="3707710800" sldId="592"/>
            <ac:spMk id="8" creationId="{0E871645-C53F-82B6-D0B5-9EE139B6D211}"/>
          </ac:spMkLst>
        </pc:spChg>
        <pc:spChg chg="add del mod">
          <ac:chgData name="Mitchell Wand" userId="de9b44c55c049659" providerId="LiveId" clId="{B88821F2-442F-4F75-A735-687A8518FC9F}" dt="2023-09-22T01:54:51.751" v="616" actId="478"/>
          <ac:spMkLst>
            <pc:docMk/>
            <pc:sldMk cId="3707710800" sldId="592"/>
            <ac:spMk id="9" creationId="{09653D41-76EB-34ED-BE78-FF851C31137A}"/>
          </ac:spMkLst>
        </pc:spChg>
        <pc:spChg chg="add del mod">
          <ac:chgData name="Mitchell Wand" userId="de9b44c55c049659" providerId="LiveId" clId="{B88821F2-442F-4F75-A735-687A8518FC9F}" dt="2023-09-22T01:48:23.240" v="582" actId="478"/>
          <ac:spMkLst>
            <pc:docMk/>
            <pc:sldMk cId="3707710800" sldId="592"/>
            <ac:spMk id="10" creationId="{4B3E1BFC-FBEF-B93B-90F5-EE1AD358971D}"/>
          </ac:spMkLst>
        </pc:spChg>
        <pc:spChg chg="add del mod">
          <ac:chgData name="Mitchell Wand" userId="de9b44c55c049659" providerId="LiveId" clId="{B88821F2-442F-4F75-A735-687A8518FC9F}" dt="2023-09-22T01:48:27.356" v="583" actId="478"/>
          <ac:spMkLst>
            <pc:docMk/>
            <pc:sldMk cId="3707710800" sldId="592"/>
            <ac:spMk id="11" creationId="{64CE440F-B7C2-3A9E-4D7A-D4F727E3E822}"/>
          </ac:spMkLst>
        </pc:spChg>
        <pc:spChg chg="add del mod">
          <ac:chgData name="Mitchell Wand" userId="de9b44c55c049659" providerId="LiveId" clId="{B88821F2-442F-4F75-A735-687A8518FC9F}" dt="2023-09-22T01:48:31.317" v="584" actId="478"/>
          <ac:spMkLst>
            <pc:docMk/>
            <pc:sldMk cId="3707710800" sldId="592"/>
            <ac:spMk id="12" creationId="{598E0A32-E0ED-EF72-C487-0668297C3C7D}"/>
          </ac:spMkLst>
        </pc:spChg>
        <pc:spChg chg="add del mod">
          <ac:chgData name="Mitchell Wand" userId="de9b44c55c049659" providerId="LiveId" clId="{B88821F2-442F-4F75-A735-687A8518FC9F}" dt="2023-09-22T01:48:34.526" v="585" actId="478"/>
          <ac:spMkLst>
            <pc:docMk/>
            <pc:sldMk cId="3707710800" sldId="592"/>
            <ac:spMk id="13" creationId="{50E759FB-E1C5-E183-9CF0-0AD04C898767}"/>
          </ac:spMkLst>
        </pc:spChg>
        <pc:spChg chg="add mod">
          <ac:chgData name="Mitchell Wand" userId="de9b44c55c049659" providerId="LiveId" clId="{B88821F2-442F-4F75-A735-687A8518FC9F}" dt="2023-09-22T01:50:28.367" v="591" actId="14100"/>
          <ac:spMkLst>
            <pc:docMk/>
            <pc:sldMk cId="3707710800" sldId="592"/>
            <ac:spMk id="14" creationId="{B2A561A0-89FD-2664-84F6-522F11888965}"/>
          </ac:spMkLst>
        </pc:spChg>
        <pc:spChg chg="add mod">
          <ac:chgData name="Mitchell Wand" userId="de9b44c55c049659" providerId="LiveId" clId="{B88821F2-442F-4F75-A735-687A8518FC9F}" dt="2023-09-22T01:52:17.381" v="600" actId="12"/>
          <ac:spMkLst>
            <pc:docMk/>
            <pc:sldMk cId="3707710800" sldId="592"/>
            <ac:spMk id="18" creationId="{6D666359-3F5A-FF69-2C4D-49CAD2E5E239}"/>
          </ac:spMkLst>
        </pc:spChg>
        <pc:spChg chg="add mod">
          <ac:chgData name="Mitchell Wand" userId="de9b44c55c049659" providerId="LiveId" clId="{B88821F2-442F-4F75-A735-687A8518FC9F}" dt="2023-09-22T01:54:26.776" v="614" actId="14100"/>
          <ac:spMkLst>
            <pc:docMk/>
            <pc:sldMk cId="3707710800" sldId="592"/>
            <ac:spMk id="21" creationId="{9D63FED5-AFF2-F40B-70FE-6C22AB6E9A57}"/>
          </ac:spMkLst>
        </pc:spChg>
        <pc:spChg chg="mod">
          <ac:chgData name="Mitchell Wand" userId="de9b44c55c049659" providerId="LiveId" clId="{B88821F2-442F-4F75-A735-687A8518FC9F}" dt="2023-09-22T01:55:12.719" v="620" actId="20577"/>
          <ac:spMkLst>
            <pc:docMk/>
            <pc:sldMk cId="3707710800" sldId="592"/>
            <ac:spMk id="885" creationId="{00000000-0000-0000-0000-000000000000}"/>
          </ac:spMkLst>
        </pc:spChg>
        <pc:cxnChg chg="add mod">
          <ac:chgData name="Mitchell Wand" userId="de9b44c55c049659" providerId="LiveId" clId="{B88821F2-442F-4F75-A735-687A8518FC9F}" dt="2023-09-22T01:50:44.598" v="593" actId="14100"/>
          <ac:cxnSpMkLst>
            <pc:docMk/>
            <pc:sldMk cId="3707710800" sldId="592"/>
            <ac:cxnSpMk id="16" creationId="{3956B06C-7175-CE3D-584C-C1572875C273}"/>
          </ac:cxnSpMkLst>
        </pc:cxnChg>
        <pc:cxnChg chg="add">
          <ac:chgData name="Mitchell Wand" userId="de9b44c55c049659" providerId="LiveId" clId="{B88821F2-442F-4F75-A735-687A8518FC9F}" dt="2023-09-22T01:52:33.784" v="601" actId="11529"/>
          <ac:cxnSpMkLst>
            <pc:docMk/>
            <pc:sldMk cId="3707710800" sldId="592"/>
            <ac:cxnSpMk id="20" creationId="{DB73E0AE-CA52-B3F6-2DDE-107C5B010891}"/>
          </ac:cxnSpMkLst>
        </pc:cxnChg>
        <pc:cxnChg chg="add">
          <ac:chgData name="Mitchell Wand" userId="de9b44c55c049659" providerId="LiveId" clId="{B88821F2-442F-4F75-A735-687A8518FC9F}" dt="2023-09-22T01:54:39.416" v="615" actId="11529"/>
          <ac:cxnSpMkLst>
            <pc:docMk/>
            <pc:sldMk cId="3707710800" sldId="592"/>
            <ac:cxnSpMk id="23" creationId="{17CA28F2-B374-3B1F-B79B-AFD3ABECECCC}"/>
          </ac:cxnSpMkLst>
        </pc:cxnChg>
      </pc:sldChg>
      <pc:sldChg chg="modSp mod ord modNotesTx">
        <pc:chgData name="Mitchell Wand" userId="de9b44c55c049659" providerId="LiveId" clId="{B88821F2-442F-4F75-A735-687A8518FC9F}" dt="2023-09-22T02:41:46.135" v="1554" actId="20577"/>
        <pc:sldMkLst>
          <pc:docMk/>
          <pc:sldMk cId="2447365172" sldId="594"/>
        </pc:sldMkLst>
        <pc:spChg chg="mod">
          <ac:chgData name="Mitchell Wand" userId="de9b44c55c049659" providerId="LiveId" clId="{B88821F2-442F-4F75-A735-687A8518FC9F}" dt="2023-09-22T02:39:15.421" v="1437" actId="5793"/>
          <ac:spMkLst>
            <pc:docMk/>
            <pc:sldMk cId="2447365172" sldId="594"/>
            <ac:spMk id="900" creationId="{00000000-0000-0000-0000-000000000000}"/>
          </ac:spMkLst>
        </pc:spChg>
        <pc:spChg chg="mod">
          <ac:chgData name="Mitchell Wand" userId="de9b44c55c049659" providerId="LiveId" clId="{B88821F2-442F-4F75-A735-687A8518FC9F}" dt="2023-09-22T02:41:30.868" v="1553" actId="20577"/>
          <ac:spMkLst>
            <pc:docMk/>
            <pc:sldMk cId="2447365172" sldId="594"/>
            <ac:spMk id="902" creationId="{00000000-0000-0000-0000-000000000000}"/>
          </ac:spMkLst>
        </pc:spChg>
      </pc:sldChg>
      <pc:sldChg chg="modSp add mod">
        <pc:chgData name="Mitchell Wand" userId="de9b44c55c049659" providerId="LiveId" clId="{B88821F2-442F-4F75-A735-687A8518FC9F}" dt="2023-09-22T01:23:30.988" v="202" actId="20577"/>
        <pc:sldMkLst>
          <pc:docMk/>
          <pc:sldMk cId="4169870849" sldId="673"/>
        </pc:sldMkLst>
        <pc:spChg chg="mod">
          <ac:chgData name="Mitchell Wand" userId="de9b44c55c049659" providerId="LiveId" clId="{B88821F2-442F-4F75-A735-687A8518FC9F}" dt="2023-09-22T01:23:30.988" v="202" actId="20577"/>
          <ac:spMkLst>
            <pc:docMk/>
            <pc:sldMk cId="4169870849" sldId="673"/>
            <ac:spMk id="3" creationId="{4D6184A3-C760-1669-8B54-31371DFC36A7}"/>
          </ac:spMkLst>
        </pc:spChg>
      </pc:sldChg>
      <pc:sldChg chg="modSp mod">
        <pc:chgData name="Mitchell Wand" userId="de9b44c55c049659" providerId="LiveId" clId="{B88821F2-442F-4F75-A735-687A8518FC9F}" dt="2023-09-22T01:12:13.225" v="0" actId="20577"/>
        <pc:sldMkLst>
          <pc:docMk/>
          <pc:sldMk cId="2420506016" sldId="685"/>
        </pc:sldMkLst>
        <pc:spChg chg="mod">
          <ac:chgData name="Mitchell Wand" userId="de9b44c55c049659" providerId="LiveId" clId="{B88821F2-442F-4F75-A735-687A8518FC9F}" dt="2023-09-22T01:12:13.225" v="0" actId="20577"/>
          <ac:spMkLst>
            <pc:docMk/>
            <pc:sldMk cId="2420506016" sldId="685"/>
            <ac:spMk id="8" creationId="{5B356C44-32EB-4AC4-94B7-A86895491E70}"/>
          </ac:spMkLst>
        </pc:spChg>
      </pc:sldChg>
      <pc:sldChg chg="modSp mod">
        <pc:chgData name="Mitchell Wand" userId="de9b44c55c049659" providerId="LiveId" clId="{B88821F2-442F-4F75-A735-687A8518FC9F}" dt="2023-09-22T01:13:31.721" v="31" actId="20577"/>
        <pc:sldMkLst>
          <pc:docMk/>
          <pc:sldMk cId="579390469" sldId="687"/>
        </pc:sldMkLst>
        <pc:spChg chg="mod">
          <ac:chgData name="Mitchell Wand" userId="de9b44c55c049659" providerId="LiveId" clId="{B88821F2-442F-4F75-A735-687A8518FC9F}" dt="2023-09-22T01:13:03.219" v="12" actId="20577"/>
          <ac:spMkLst>
            <pc:docMk/>
            <pc:sldMk cId="579390469" sldId="687"/>
            <ac:spMk id="2" creationId="{549071A8-7CDB-AAE5-3A40-1480CA1786F0}"/>
          </ac:spMkLst>
        </pc:spChg>
        <pc:spChg chg="mod">
          <ac:chgData name="Mitchell Wand" userId="de9b44c55c049659" providerId="LiveId" clId="{B88821F2-442F-4F75-A735-687A8518FC9F}" dt="2023-09-22T01:13:31.721" v="31" actId="20577"/>
          <ac:spMkLst>
            <pc:docMk/>
            <pc:sldMk cId="579390469" sldId="687"/>
            <ac:spMk id="3" creationId="{8677E51E-20FD-8C04-F3E3-6E9BF56E7CD6}"/>
          </ac:spMkLst>
        </pc:spChg>
      </pc:sldChg>
      <pc:sldChg chg="modSp mod ord chgLayout">
        <pc:chgData name="Mitchell Wand" userId="de9b44c55c049659" providerId="LiveId" clId="{B88821F2-442F-4F75-A735-687A8518FC9F}" dt="2023-09-22T01:25:48.223" v="214" actId="700"/>
        <pc:sldMkLst>
          <pc:docMk/>
          <pc:sldMk cId="3094861030" sldId="691"/>
        </pc:sldMkLst>
        <pc:spChg chg="mod ord">
          <ac:chgData name="Mitchell Wand" userId="de9b44c55c049659" providerId="LiveId" clId="{B88821F2-442F-4F75-A735-687A8518FC9F}" dt="2023-09-22T01:25:48.223" v="214" actId="700"/>
          <ac:spMkLst>
            <pc:docMk/>
            <pc:sldMk cId="3094861030" sldId="691"/>
            <ac:spMk id="860" creationId="{00000000-0000-0000-0000-000000000000}"/>
          </ac:spMkLst>
        </pc:spChg>
        <pc:spChg chg="mod ord">
          <ac:chgData name="Mitchell Wand" userId="de9b44c55c049659" providerId="LiveId" clId="{B88821F2-442F-4F75-A735-687A8518FC9F}" dt="2023-09-22T01:25:48.223" v="214" actId="700"/>
          <ac:spMkLst>
            <pc:docMk/>
            <pc:sldMk cId="3094861030" sldId="691"/>
            <ac:spMk id="861" creationId="{00000000-0000-0000-0000-000000000000}"/>
          </ac:spMkLst>
        </pc:spChg>
      </pc:sldChg>
      <pc:sldChg chg="modSp mod">
        <pc:chgData name="Mitchell Wand" userId="de9b44c55c049659" providerId="LiveId" clId="{B88821F2-442F-4F75-A735-687A8518FC9F}" dt="2023-09-22T01:25:14.705" v="205" actId="14100"/>
        <pc:sldMkLst>
          <pc:docMk/>
          <pc:sldMk cId="4280697998" sldId="693"/>
        </pc:sldMkLst>
        <pc:spChg chg="mod">
          <ac:chgData name="Mitchell Wand" userId="de9b44c55c049659" providerId="LiveId" clId="{B88821F2-442F-4F75-A735-687A8518FC9F}" dt="2023-09-22T01:25:14.705" v="205" actId="14100"/>
          <ac:spMkLst>
            <pc:docMk/>
            <pc:sldMk cId="4280697998" sldId="693"/>
            <ac:spMk id="3" creationId="{93640766-9111-5284-7177-A5F8636EE00F}"/>
          </ac:spMkLst>
        </pc:spChg>
      </pc:sldChg>
      <pc:sldChg chg="modSp mod modNotesTx">
        <pc:chgData name="Mitchell Wand" userId="de9b44c55c049659" providerId="LiveId" clId="{B88821F2-442F-4F75-A735-687A8518FC9F}" dt="2023-09-22T03:05:46.505" v="1840" actId="20577"/>
        <pc:sldMkLst>
          <pc:docMk/>
          <pc:sldMk cId="2846098467" sldId="694"/>
        </pc:sldMkLst>
        <pc:spChg chg="mod">
          <ac:chgData name="Mitchell Wand" userId="de9b44c55c049659" providerId="LiveId" clId="{B88821F2-442F-4F75-A735-687A8518FC9F}" dt="2023-09-22T03:03:59.486" v="1683" actId="20577"/>
          <ac:spMkLst>
            <pc:docMk/>
            <pc:sldMk cId="2846098467" sldId="694"/>
            <ac:spMk id="3" creationId="{BC8A71BA-215D-DD55-26DB-00DA5DD0389A}"/>
          </ac:spMkLst>
        </pc:spChg>
      </pc:sldChg>
      <pc:sldChg chg="modNotesTx">
        <pc:chgData name="Mitchell Wand" userId="de9b44c55c049659" providerId="LiveId" clId="{B88821F2-442F-4F75-A735-687A8518FC9F}" dt="2023-09-22T01:30:33.681" v="232" actId="20577"/>
        <pc:sldMkLst>
          <pc:docMk/>
          <pc:sldMk cId="2452036878" sldId="695"/>
        </pc:sldMkLst>
      </pc:sldChg>
      <pc:sldChg chg="modNotesTx">
        <pc:chgData name="Mitchell Wand" userId="de9b44c55c049659" providerId="LiveId" clId="{B88821F2-442F-4F75-A735-687A8518FC9F}" dt="2023-09-22T01:33:52.058" v="533" actId="6549"/>
        <pc:sldMkLst>
          <pc:docMk/>
          <pc:sldMk cId="830550122" sldId="697"/>
        </pc:sldMkLst>
      </pc:sldChg>
      <pc:sldChg chg="modNotesTx">
        <pc:chgData name="Mitchell Wand" userId="de9b44c55c049659" providerId="LiveId" clId="{B88821F2-442F-4F75-A735-687A8518FC9F}" dt="2023-09-22T02:23:48.573" v="1391" actId="20577"/>
        <pc:sldMkLst>
          <pc:docMk/>
          <pc:sldMk cId="3945244152" sldId="699"/>
        </pc:sldMkLst>
      </pc:sldChg>
      <pc:sldChg chg="modSp mod ord">
        <pc:chgData name="Mitchell Wand" userId="de9b44c55c049659" providerId="LiveId" clId="{B88821F2-442F-4F75-A735-687A8518FC9F}" dt="2023-09-22T02:43:31.658" v="1657" actId="255"/>
        <pc:sldMkLst>
          <pc:docMk/>
          <pc:sldMk cId="3390601045" sldId="700"/>
        </pc:sldMkLst>
        <pc:spChg chg="mod">
          <ac:chgData name="Mitchell Wand" userId="de9b44c55c049659" providerId="LiveId" clId="{B88821F2-442F-4F75-A735-687A8518FC9F}" dt="2023-09-22T02:43:31.658" v="1657" actId="255"/>
          <ac:spMkLst>
            <pc:docMk/>
            <pc:sldMk cId="3390601045" sldId="700"/>
            <ac:spMk id="902" creationId="{00000000-0000-0000-0000-000000000000}"/>
          </ac:spMkLst>
        </pc:spChg>
      </pc:sldChg>
      <pc:sldChg chg="addSp delSp modSp add mod modNotesTx">
        <pc:chgData name="Mitchell Wand" userId="de9b44c55c049659" providerId="LiveId" clId="{B88821F2-442F-4F75-A735-687A8518FC9F}" dt="2023-09-22T02:22:17.010" v="1288" actId="20577"/>
        <pc:sldMkLst>
          <pc:docMk/>
          <pc:sldMk cId="1502358582" sldId="701"/>
        </pc:sldMkLst>
        <pc:spChg chg="add mod">
          <ac:chgData name="Mitchell Wand" userId="de9b44c55c049659" providerId="LiveId" clId="{B88821F2-442F-4F75-A735-687A8518FC9F}" dt="2023-09-22T01:56:14.258" v="626" actId="767"/>
          <ac:spMkLst>
            <pc:docMk/>
            <pc:sldMk cId="1502358582" sldId="701"/>
            <ac:spMk id="2" creationId="{EE734AD7-63F5-1E82-A6D5-5313318325E0}"/>
          </ac:spMkLst>
        </pc:spChg>
        <pc:spChg chg="add mod">
          <ac:chgData name="Mitchell Wand" userId="de9b44c55c049659" providerId="LiveId" clId="{B88821F2-442F-4F75-A735-687A8518FC9F}" dt="2023-09-22T02:07:36.123" v="801" actId="1076"/>
          <ac:spMkLst>
            <pc:docMk/>
            <pc:sldMk cId="1502358582" sldId="701"/>
            <ac:spMk id="3" creationId="{170FD671-5236-D634-170B-17A6ED9CE0E6}"/>
          </ac:spMkLst>
        </pc:spChg>
        <pc:spChg chg="add mod">
          <ac:chgData name="Mitchell Wand" userId="de9b44c55c049659" providerId="LiveId" clId="{B88821F2-442F-4F75-A735-687A8518FC9F}" dt="2023-09-22T02:11:32.125" v="876" actId="1076"/>
          <ac:spMkLst>
            <pc:docMk/>
            <pc:sldMk cId="1502358582" sldId="701"/>
            <ac:spMk id="7" creationId="{0B0DF9C2-5475-424C-FF62-BAB54C733311}"/>
          </ac:spMkLst>
        </pc:spChg>
        <pc:spChg chg="add mod">
          <ac:chgData name="Mitchell Wand" userId="de9b44c55c049659" providerId="LiveId" clId="{B88821F2-442F-4F75-A735-687A8518FC9F}" dt="2023-09-22T02:15:02.892" v="976" actId="1076"/>
          <ac:spMkLst>
            <pc:docMk/>
            <pc:sldMk cId="1502358582" sldId="701"/>
            <ac:spMk id="10" creationId="{8401E8FD-FDBB-F655-1E38-65C23E6B206F}"/>
          </ac:spMkLst>
        </pc:spChg>
        <pc:spChg chg="add del mod">
          <ac:chgData name="Mitchell Wand" userId="de9b44c55c049659" providerId="LiveId" clId="{B88821F2-442F-4F75-A735-687A8518FC9F}" dt="2023-09-22T02:12:20.082" v="884"/>
          <ac:spMkLst>
            <pc:docMk/>
            <pc:sldMk cId="1502358582" sldId="701"/>
            <ac:spMk id="11" creationId="{745AD18D-F284-FF29-A256-E8300CB1B946}"/>
          </ac:spMkLst>
        </pc:spChg>
        <pc:spChg chg="del">
          <ac:chgData name="Mitchell Wand" userId="de9b44c55c049659" providerId="LiveId" clId="{B88821F2-442F-4F75-A735-687A8518FC9F}" dt="2023-09-22T01:55:43.115" v="624" actId="478"/>
          <ac:spMkLst>
            <pc:docMk/>
            <pc:sldMk cId="1502358582" sldId="701"/>
            <ac:spMk id="21" creationId="{9D63FED5-AFF2-F40B-70FE-6C22AB6E9A57}"/>
          </ac:spMkLst>
        </pc:spChg>
        <pc:spChg chg="mod">
          <ac:chgData name="Mitchell Wand" userId="de9b44c55c049659" providerId="LiveId" clId="{B88821F2-442F-4F75-A735-687A8518FC9F}" dt="2023-09-22T01:55:28.390" v="623" actId="20577"/>
          <ac:spMkLst>
            <pc:docMk/>
            <pc:sldMk cId="1502358582" sldId="701"/>
            <ac:spMk id="885" creationId="{00000000-0000-0000-0000-000000000000}"/>
          </ac:spMkLst>
        </pc:spChg>
        <pc:cxnChg chg="add mod">
          <ac:chgData name="Mitchell Wand" userId="de9b44c55c049659" providerId="LiveId" clId="{B88821F2-442F-4F75-A735-687A8518FC9F}" dt="2023-09-22T02:07:36.123" v="801" actId="1076"/>
          <ac:cxnSpMkLst>
            <pc:docMk/>
            <pc:sldMk cId="1502358582" sldId="701"/>
            <ac:cxnSpMk id="6" creationId="{26C3014B-36A2-9756-73D4-94CE4E6340CF}"/>
          </ac:cxnSpMkLst>
        </pc:cxnChg>
        <pc:cxnChg chg="add">
          <ac:chgData name="Mitchell Wand" userId="de9b44c55c049659" providerId="LiveId" clId="{B88821F2-442F-4F75-A735-687A8518FC9F}" dt="2023-09-22T02:10:34.397" v="872" actId="11529"/>
          <ac:cxnSpMkLst>
            <pc:docMk/>
            <pc:sldMk cId="1502358582" sldId="701"/>
            <ac:cxnSpMk id="9" creationId="{C02B5074-C64E-BA5A-8AE6-774BE3ED5DBA}"/>
          </ac:cxnSpMkLst>
        </pc:cxnChg>
        <pc:cxnChg chg="add">
          <ac:chgData name="Mitchell Wand" userId="de9b44c55c049659" providerId="LiveId" clId="{B88821F2-442F-4F75-A735-687A8518FC9F}" dt="2023-09-22T02:15:15.261" v="977" actId="11529"/>
          <ac:cxnSpMkLst>
            <pc:docMk/>
            <pc:sldMk cId="1502358582" sldId="701"/>
            <ac:cxnSpMk id="13" creationId="{7A6C8F74-32D2-482A-468E-74054E6F5372}"/>
          </ac:cxnSpMkLst>
        </pc:cxnChg>
        <pc:cxnChg chg="del">
          <ac:chgData name="Mitchell Wand" userId="de9b44c55c049659" providerId="LiveId" clId="{B88821F2-442F-4F75-A735-687A8518FC9F}" dt="2023-09-22T01:55:45.193" v="625" actId="478"/>
          <ac:cxnSpMkLst>
            <pc:docMk/>
            <pc:sldMk cId="1502358582" sldId="701"/>
            <ac:cxnSpMk id="23" creationId="{17CA28F2-B374-3B1F-B79B-AFD3ABECECCC}"/>
          </ac:cxnSpMkLst>
        </pc:cxn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8D5E-44DF-8D98-85C3-C9E61B1DE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ECCF-26EF-B82A-7FF4-4D2A323A0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69157-2344-C01E-B7C9-62B732451C94}"/>
              </a:ext>
            </a:extLst>
          </p:cNvPr>
          <p:cNvSpPr>
            <a:spLocks noGrp="1"/>
          </p:cNvSpPr>
          <p:nvPr>
            <p:ph type="body" idx="1"/>
          </p:nvPr>
        </p:nvSpPr>
        <p:spPr/>
        <p:txBody>
          <a:bodyPr/>
          <a:lstStyle/>
          <a:p>
            <a:r>
              <a:rPr lang="en-US" dirty="0"/>
              <a:t>Here are those same two sequence diagrams, side-by-side.</a:t>
            </a:r>
          </a:p>
          <a:p>
            <a:endParaRPr lang="en-US" dirty="0"/>
          </a:p>
          <a:p>
            <a:r>
              <a:rPr lang="en-US" dirty="0"/>
              <a:t>Note that the REST diagram shows a clear request/response flow. After receiving a response, the connection is closed, and no more data is exchanged. In a minute, we’ll get into discussing what the request format is – but the points that we are underscoring here is:</a:t>
            </a:r>
          </a:p>
          <a:p>
            <a:r>
              <a:rPr lang="en-US" dirty="0"/>
              <a:t>1. REST is request/response. New requests mean a new connection. Server can not send data to client unless client requests it.  *but the client can push information to the server*!</a:t>
            </a:r>
          </a:p>
          <a:p>
            <a:r>
              <a:rPr lang="en-US" dirty="0"/>
              <a:t>2. </a:t>
            </a:r>
            <a:r>
              <a:rPr lang="en-US" dirty="0" err="1"/>
              <a:t>WebSockets</a:t>
            </a:r>
            <a:r>
              <a:rPr lang="en-US" dirty="0"/>
              <a:t> offer bi-directional push. After a web socket is opened, either side (client or server) can push data to the other. The </a:t>
            </a:r>
            <a:r>
              <a:rPr lang="en-US" dirty="0" err="1"/>
              <a:t>websocket</a:t>
            </a:r>
            <a:r>
              <a:rPr lang="en-US" dirty="0"/>
              <a:t> can be closed whenever either side chooses.</a:t>
            </a:r>
          </a:p>
          <a:p>
            <a:endParaRPr lang="en-US" dirty="0"/>
          </a:p>
          <a:p>
            <a:r>
              <a:rPr lang="en-US" dirty="0"/>
              <a:t>Most modern applications use one or both of these protocols.</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255878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67064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500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5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536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030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  Among other things, it generates code to extract parameters from all these places.</a:t>
            </a:r>
          </a:p>
        </p:txBody>
      </p:sp>
    </p:spTree>
    <p:extLst>
      <p:ext uri="{BB962C8B-B14F-4D97-AF65-F5344CB8AC3E}">
        <p14:creationId xmlns:p14="http://schemas.microsoft.com/office/powerpoint/2010/main" val="409101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1323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213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261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00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a:t>
            </a:r>
            <a:r>
              <a:rPr lang="en-US" dirty="0"/>
              <a:t>lefthand side of </a:t>
            </a:r>
            <a:r>
              <a:rPr dirty="0"/>
              <a:t>slide)</a:t>
            </a:r>
            <a:endParaRPr lang="en-US" dirty="0"/>
          </a:p>
          <a:p>
            <a:endParaRPr dirty="0"/>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a:t>
            </a:r>
          </a:p>
          <a:p>
            <a:endParaRPr lang="en-US" dirty="0"/>
          </a:p>
          <a:p>
            <a:r>
              <a:rPr lang="en-US" dirty="0"/>
              <a:t>Given a typescript interface or class with annotations, it generates running server code + </a:t>
            </a:r>
            <a:r>
              <a:rPr lang="en-US" dirty="0" err="1"/>
              <a:t>OpenAPI</a:t>
            </a:r>
            <a:r>
              <a:rPr lang="en-US" dirty="0"/>
              <a:t> documentation + Readable HTML documentation.</a:t>
            </a:r>
          </a:p>
          <a:p>
            <a:endParaRPr lang="en-US" dirty="0"/>
          </a:p>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r>
              <a:rPr lang="en-US" dirty="0"/>
              <a:t> The intention is that this method should be invoked by making a POST request to /towns/{</a:t>
            </a:r>
            <a:r>
              <a:rPr lang="en-US" dirty="0" err="1"/>
              <a:t>townID</a:t>
            </a:r>
            <a:r>
              <a:rPr lang="en-US" dirty="0"/>
              <a:t>}/</a:t>
            </a:r>
            <a:r>
              <a:rPr lang="en-US" dirty="0" err="1"/>
              <a:t>viewingArea</a:t>
            </a:r>
            <a:r>
              <a:rPr lang="en-US" dirty="0"/>
              <a:t>.</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Let’s see how all of this is communicated to </a:t>
            </a:r>
            <a:r>
              <a:rPr lang="en-US" dirty="0" err="1"/>
              <a:t>tsoa</a:t>
            </a:r>
            <a:r>
              <a:rPr lang="en-US" dirty="0"/>
              <a:t>.</a:t>
            </a:r>
          </a:p>
          <a:p>
            <a:endParaRPr lang="en-US" dirty="0"/>
          </a:p>
          <a:p>
            <a:r>
              <a:rPr dirty="0"/>
              <a:t>The underlined annotations </a:t>
            </a:r>
            <a:r>
              <a:rPr lang="en-US" dirty="0"/>
              <a:t>tell </a:t>
            </a:r>
            <a:r>
              <a:rPr dirty="0"/>
              <a:t>TSOA that</a:t>
            </a:r>
            <a:r>
              <a:rPr lang="en-US" dirty="0"/>
              <a:t>:</a:t>
            </a:r>
            <a:endParaRPr dirty="0"/>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endParaRPr lang="en-US" dirty="0"/>
          </a:p>
          <a:p>
            <a:pPr marL="294105" indent="-294105">
              <a:buSzPct val="100000"/>
              <a:buAutoNum type="arabicPeriod"/>
            </a:pPr>
            <a:endParaRPr lang="en-US" dirty="0"/>
          </a:p>
          <a:p>
            <a:pPr marL="0" indent="0">
              <a:buSzPct val="100000"/>
              <a:buNone/>
            </a:pPr>
            <a:r>
              <a:rPr lang="en-US" dirty="0"/>
              <a:t>====== go on to the next slide =====</a:t>
            </a:r>
          </a:p>
          <a:p>
            <a:pPr marL="0" indent="0">
              <a:buSzPct val="100000"/>
              <a:buNone/>
            </a:pPr>
            <a:endParaRPr dirty="0"/>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294105" indent="-294105">
              <a:buSzPct val="100000"/>
              <a:buAutoNum type="arabicPeriod"/>
            </a:pPr>
            <a:r>
              <a:rPr dirty="0"/>
              <a:t>The “</a:t>
            </a:r>
            <a:r>
              <a:rPr dirty="0" err="1"/>
              <a:t>sessionToken</a:t>
            </a:r>
            <a:r>
              <a:rPr dirty="0"/>
              <a:t>” parameter </a:t>
            </a:r>
            <a:r>
              <a:rPr lang="en-US" dirty="0"/>
              <a:t>will</a:t>
            </a:r>
            <a:r>
              <a:rPr dirty="0"/>
              <a:t>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a:t>
            </a:r>
            <a:r>
              <a:rPr lang="en-US" dirty="0"/>
              <a:t>will</a:t>
            </a:r>
            <a:r>
              <a:rPr dirty="0"/>
              <a:t>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3968791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4025487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rPr dirty="0"/>
              <a:t>(Read slide, note that it is unlikely that students will need to write express handlers like this, but pointing out that this exists in </a:t>
            </a:r>
            <a:r>
              <a:rPr dirty="0" err="1"/>
              <a:t>server.ts</a:t>
            </a:r>
            <a:r>
              <a:rPr dirty="0"/>
              <a:t> and is part of the glue that holds </a:t>
            </a:r>
            <a:r>
              <a:rPr dirty="0" err="1"/>
              <a:t>tsoa</a:t>
            </a:r>
            <a:r>
              <a:rPr dirty="0"/>
              <a:t>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stuff is actually used. Here’s a Swagger web page Prof. Wand found “in the wild”.</a:t>
            </a:r>
          </a:p>
        </p:txBody>
      </p:sp>
    </p:spTree>
    <p:extLst>
      <p:ext uri="{BB962C8B-B14F-4D97-AF65-F5344CB8AC3E}">
        <p14:creationId xmlns:p14="http://schemas.microsoft.com/office/powerpoint/2010/main" val="170663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this slide comparing the “push pattern” with the “pull pattern” from lesson 5 (interaction-level design patterns). We’ve changed the word “Producer” to be “server” and “Consumer” to be “Client”. </a:t>
            </a:r>
          </a:p>
          <a:p>
            <a:endParaRPr lang="en-US" dirty="0"/>
          </a:p>
          <a:p>
            <a:r>
              <a:rPr lang="en-US" dirty="0"/>
              <a:t>We will discuss two approaches for implementing communication in our distributed systems – one that follows the pull pattern (REST) and one that follows the push pattern (web sockets)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6524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5741-6573-0859-85D0-FE89F254A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2573B-80C2-C305-EC0F-366B31A21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7DF2A-21CE-E4D2-F83E-3C3F0AAF0B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7795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web sockets first, which follow the “push” pattern.</a:t>
            </a:r>
          </a:p>
          <a:p>
            <a:r>
              <a:rPr lang="en-US" dirty="0"/>
              <a:t>This UML sequence diagram shows the way that communication works with web sockets.</a:t>
            </a:r>
          </a:p>
          <a:p>
            <a:endParaRPr lang="en-US" dirty="0"/>
          </a:p>
          <a:p>
            <a:r>
              <a:rPr lang="en-US" dirty="0"/>
              <a:t>Clients open a web socket connection with a server, and then the server can emit events (push them) to clients. Similarly, the clients can push to the server. There is no “pulling” here. </a:t>
            </a:r>
          </a:p>
          <a:p>
            <a:endParaRPr lang="en-US" dirty="0"/>
          </a:p>
          <a:p>
            <a:r>
              <a:rPr lang="en-US" dirty="0"/>
              <a:t>&lt;next slide&gt;</a:t>
            </a:r>
          </a:p>
          <a:p>
            <a:endParaRPr lang="en-US" dirty="0"/>
          </a:p>
          <a:p>
            <a:r>
              <a:rPr lang="en-US" dirty="0"/>
              <a:t>Edit diagram at: </a:t>
            </a:r>
          </a:p>
          <a:p>
            <a:endParaRPr lang="en-US" dirty="0"/>
          </a:p>
          <a:p>
            <a:r>
              <a:rPr lang="en-US" dirty="0"/>
              <a:t>https://</a:t>
            </a:r>
            <a:r>
              <a:rPr lang="en-US" dirty="0" err="1"/>
              <a:t>mermaid.ink</a:t>
            </a:r>
            <a:r>
              <a:rPr lang="en-US" dirty="0"/>
              <a:t>/</a:t>
            </a:r>
            <a:r>
              <a:rPr lang="en-US" dirty="0" err="1"/>
              <a:t>img</a:t>
            </a:r>
            <a:r>
              <a:rPr lang="en-US" dirty="0"/>
              <a: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type=</a:t>
            </a:r>
            <a:r>
              <a:rPr lang="en-US" dirty="0" err="1"/>
              <a:t>png</a:t>
            </a:r>
            <a:r>
              <a:rPr lang="en-US" dirty="0"/>
              <a:t>)](https://</a:t>
            </a:r>
            <a:r>
              <a:rPr lang="en-US" dirty="0" err="1"/>
              <a:t>mermaid.live</a:t>
            </a:r>
            <a:r>
              <a:rPr lang="en-US" dirty="0"/>
              <a:t>/edi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a:t>
            </a:r>
          </a:p>
        </p:txBody>
      </p:sp>
    </p:spTree>
    <p:extLst>
      <p:ext uri="{BB962C8B-B14F-4D97-AF65-F5344CB8AC3E}">
        <p14:creationId xmlns:p14="http://schemas.microsoft.com/office/powerpoint/2010/main" val="66120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WebSockets</a:t>
            </a:r>
            <a:r>
              <a:rPr lang="en-US" dirty="0"/>
              <a:t> use an event-based model, where clients emit messages to a server and a server emits messages to a client. Each side listens to those messages. This is NOT a ”request/response” model – the </a:t>
            </a:r>
            <a:r>
              <a:rPr lang="en-US" dirty="0" err="1"/>
              <a:t>websocket</a:t>
            </a:r>
            <a:r>
              <a:rPr lang="en-US" dirty="0"/>
              <a:t> doesn’t track which messages are in response to other messages (although you certainly could add a unique ID to each message, and an “in reply-to” field to each message).</a:t>
            </a:r>
          </a:p>
          <a:p>
            <a:endParaRPr lang="en-US" dirty="0"/>
          </a:p>
          <a:p>
            <a:r>
              <a:rPr lang="en-US" dirty="0"/>
              <a:t>In order to accomplish this, the server maintains stateful connections to all clients – keeping the channel open for data to flow back and forth at any moment. </a:t>
            </a:r>
          </a:p>
          <a:p>
            <a:endParaRPr lang="en-US" dirty="0"/>
          </a:p>
          <a:p>
            <a:r>
              <a:rPr lang="en-US" dirty="0"/>
              <a:t>The clients only maintain a connection to that single server, and do NOT maintain connections to other clients. Doing so would cause a combinatorial state explosion – with 100 clients, for each client to maintain a socket to each other would require them to each maintain 4905 connections – quite a burden, especially if you expect for each client to be busy doing other things, too.</a:t>
            </a:r>
          </a:p>
          <a:p>
            <a:endParaRPr lang="en-US" dirty="0"/>
          </a:p>
          <a:p>
            <a:r>
              <a:rPr lang="en-US" dirty="0"/>
              <a:t>The server, which has a socket connection to each client, could broadcast a message to all clients, to only a subset of clients, or to a single one. So, to have a client send a message that goes to all other clients, this is typically implemented by sending it first to the server, which then forwards it to everyone else. </a:t>
            </a:r>
          </a:p>
          <a:p>
            <a:endParaRPr lang="en-US" dirty="0"/>
          </a:p>
          <a:p>
            <a:r>
              <a:rPr lang="en-US" dirty="0"/>
              <a:t>In short, the client can push to the server, and the server can push to the client.</a:t>
            </a:r>
          </a:p>
        </p:txBody>
      </p:sp>
    </p:spTree>
    <p:extLst>
      <p:ext uri="{BB962C8B-B14F-4D97-AF65-F5344CB8AC3E}">
        <p14:creationId xmlns:p14="http://schemas.microsoft.com/office/powerpoint/2010/main" val="66888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In the code snippet, stress how the server accumulates a socket for each connection, and registers listeners for each socket. This example omits how a connection is established, which is on the next slide&gt;</a:t>
            </a:r>
          </a:p>
        </p:txBody>
      </p:sp>
    </p:spTree>
    <p:extLst>
      <p:ext uri="{BB962C8B-B14F-4D97-AF65-F5344CB8AC3E}">
        <p14:creationId xmlns:p14="http://schemas.microsoft.com/office/powerpoint/2010/main" val="100227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Socket.IO</a:t>
            </a:r>
            <a:r>
              <a:rPr lang="en-US" dirty="0"/>
              <a:t> uses the typed emitter pattern. This slide shows the event map for the events that the server sends to the client, and the client sends to the server.</a:t>
            </a:r>
          </a:p>
          <a:p>
            <a:endParaRPr lang="en-US" dirty="0"/>
          </a:p>
          <a:p>
            <a:r>
              <a:rPr lang="en-US" dirty="0"/>
              <a:t>We call these “event maps” because they contain a mapping from each event name to its parameters. </a:t>
            </a:r>
          </a:p>
        </p:txBody>
      </p:sp>
    </p:spTree>
    <p:extLst>
      <p:ext uri="{BB962C8B-B14F-4D97-AF65-F5344CB8AC3E}">
        <p14:creationId xmlns:p14="http://schemas.microsoft.com/office/powerpoint/2010/main" val="2817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event map on the last slide, we can now see another example of listening for and emitting messages – taken from </a:t>
            </a:r>
            <a:r>
              <a:rPr lang="en-US" dirty="0" err="1"/>
              <a:t>Covey.Town</a:t>
            </a:r>
            <a:r>
              <a:rPr lang="en-US" dirty="0"/>
              <a:t>.</a:t>
            </a:r>
          </a:p>
          <a:p>
            <a:endParaRPr lang="en-US" dirty="0"/>
          </a:p>
          <a:p>
            <a:r>
              <a:rPr lang="en-US" dirty="0"/>
              <a:t>Note that different message types, like </a:t>
            </a:r>
            <a:r>
              <a:rPr lang="en-US" dirty="0" err="1"/>
              <a:t>playerDisconnect</a:t>
            </a:r>
            <a:r>
              <a:rPr lang="en-US" dirty="0"/>
              <a:t> and </a:t>
            </a:r>
            <a:r>
              <a:rPr lang="en-US" dirty="0" err="1"/>
              <a:t>chatMessage</a:t>
            </a:r>
            <a:r>
              <a:rPr lang="en-US" dirty="0"/>
              <a:t> take different kinds of parameters. Because we’ve defined the event map (and are using it on both the client and the server), we get nice things, like when the server listens for a </a:t>
            </a:r>
            <a:r>
              <a:rPr lang="en-US" dirty="0" err="1"/>
              <a:t>chatMessage</a:t>
            </a:r>
            <a:r>
              <a:rPr lang="en-US" dirty="0"/>
              <a:t>, TypeScript *knows* that the argument passed with that event will be a </a:t>
            </a:r>
            <a:r>
              <a:rPr lang="en-US" dirty="0" err="1"/>
              <a:t>ChatMessage</a:t>
            </a:r>
            <a:r>
              <a:rPr lang="en-US" dirty="0"/>
              <a:t>.</a:t>
            </a:r>
          </a:p>
        </p:txBody>
      </p:sp>
    </p:spTree>
    <p:extLst>
      <p:ext uri="{BB962C8B-B14F-4D97-AF65-F5344CB8AC3E}">
        <p14:creationId xmlns:p14="http://schemas.microsoft.com/office/powerpoint/2010/main" val="152029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other high-level approach for implementing communication in our system is REST, which follows the “pull” pattern.</a:t>
            </a:r>
          </a:p>
          <a:p>
            <a:r>
              <a:rPr lang="en-US" dirty="0"/>
              <a:t>With REST, the clients can make a request to the server, receive a response to that request, and then the connection is closed - each request is independent of the other.</a:t>
            </a:r>
          </a:p>
          <a:p>
            <a:endParaRPr lang="en-US" dirty="0"/>
          </a:p>
          <a:p>
            <a:r>
              <a:rPr lang="en-US" dirty="0"/>
              <a:t>REST is A design principle for http requests, Commonly used for APIs</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150479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alendar.google.com/calendar/u/0/r/month/2023/2/1?tab=mc&amp;pli=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ocket.io/docs/v4/tutorial/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11.3 </a:t>
            </a:r>
            <a:r>
              <a:rPr lang="en-US" altLang="en-US">
                <a:sym typeface="Helvetica Neue" charset="0"/>
              </a:rPr>
              <a:t>Communication Patterns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a:solidFill>
                  <a:srgbClr val="5C5962"/>
                </a:solidFill>
              </a:rPr>
              <a:t>© 2025 </a:t>
            </a:r>
            <a:r>
              <a:rPr lang="en-US" dirty="0">
                <a:solidFill>
                  <a:srgbClr val="5C5962"/>
                </a:solidFill>
              </a:rPr>
              <a:t>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8092-5C7F-82E1-8B28-7987DDC6D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09F6A-42A3-5E65-0932-F0A6020D0312}"/>
              </a:ext>
            </a:extLst>
          </p:cNvPr>
          <p:cNvSpPr>
            <a:spLocks noGrp="1"/>
          </p:cNvSpPr>
          <p:nvPr>
            <p:ph type="title"/>
          </p:nvPr>
        </p:nvSpPr>
        <p:spPr/>
        <p:txBody>
          <a:bodyPr>
            <a:normAutofit/>
          </a:bodyPr>
          <a:lstStyle/>
          <a:p>
            <a:r>
              <a:rPr lang="en-US" sz="3600" dirty="0"/>
              <a:t>Compare REST and Web Sockets</a:t>
            </a:r>
          </a:p>
        </p:txBody>
      </p:sp>
      <p:sp>
        <p:nvSpPr>
          <p:cNvPr id="4" name="Slide Number Placeholder 3">
            <a:extLst>
              <a:ext uri="{FF2B5EF4-FFF2-40B4-BE49-F238E27FC236}">
                <a16:creationId xmlns:a16="http://schemas.microsoft.com/office/drawing/2014/main" id="{593CAA1B-EEC4-D8D7-B6E4-5DDB90F260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700611-B2E7-08E3-FCFB-FF0DE9BA23D1}"/>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6AEB0C4B-19C3-52C0-3C3F-95AE347FBCEC}"/>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7A1B8F9A-C254-1930-1D38-39B793128037}"/>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0E2DA644-51FC-5715-3D7A-0E34A3BFC5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C302EF92-2A93-F101-DB67-DBEA29B66453}"/>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45309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normAutofit/>
          </a:bodyPr>
          <a:lstStyle/>
          <a:p>
            <a:r>
              <a:rPr sz="3600" dirty="0"/>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dirty="0"/>
              <a:t>Uniform </a:t>
            </a:r>
            <a:r>
              <a:rPr dirty="0" err="1"/>
              <a:t>Cacheability</a:t>
            </a:r>
            <a:r>
              <a:rPr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a:bodyPr>
          <a:lstStyle/>
          <a:p>
            <a:r>
              <a:rPr lang="en-US" sz="3600"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normAutofit/>
          </a:bodyPr>
          <a:lstStyle/>
          <a:p>
            <a:r>
              <a:rPr lang="en-US" sz="3600" dirty="0"/>
              <a:t>Uniform Interface: URIs are nouns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named resources (nouns), each of which has some data associated with it.</a:t>
            </a:r>
          </a:p>
          <a:p>
            <a:r>
              <a:rPr lang="en-US" dirty="0"/>
              <a:t>A URI is a name for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normAutofit/>
          </a:bodyPr>
          <a:lstStyle/>
          <a:p>
            <a:r>
              <a:rPr lang="en-US" sz="3600"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sz="3600"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normAutofit/>
          </a:bodyPr>
          <a:lstStyle/>
          <a:p>
            <a:r>
              <a:rPr lang="en-US" sz="3600"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018987"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3"/>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a:t>
            </a:r>
            <a:r>
              <a:rPr lang="en-US" dirty="0">
                <a:latin typeface="Consolas" panose="020B0609020204030204" pitchFamily="49" charset="0"/>
              </a:rPr>
              <a:t>tab</a:t>
            </a:r>
            <a:r>
              <a:rPr lang="en-US" dirty="0"/>
              <a:t> and </a:t>
            </a:r>
            <a:r>
              <a:rPr lang="en-US" dirty="0" err="1">
                <a:latin typeface="Consolas" panose="020B0609020204030204" pitchFamily="49" charset="0"/>
              </a:rPr>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normAutofit/>
          </a:bodyPr>
          <a:lstStyle/>
          <a:p>
            <a:r>
              <a:rPr lang="en-US" sz="3600"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a:xfrm>
            <a:off x="838200" y="1500160"/>
            <a:ext cx="9728200" cy="4856190"/>
          </a:xfrm>
        </p:spPr>
        <p:txBody>
          <a:bodyPr>
            <a:normAutofit lnSpcReduction="10000"/>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 (We’ll usually use JSON)</a:t>
            </a:r>
          </a:p>
          <a:p>
            <a:r>
              <a:rPr lang="en-US" dirty="0">
                <a:solidFill>
                  <a:srgbClr val="000000"/>
                </a:solidFill>
                <a:latin typeface="Arial" panose="020B0604020202020204" pitchFamily="34" charset="0"/>
                <a:cs typeface="Arial" panose="020B0604020202020204" pitchFamily="34" charset="0"/>
              </a:rPr>
              <a:t>You can also put parameters in the headers.</a:t>
            </a:r>
            <a:endParaRPr lang="en-US" sz="2800"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TSOA gives tools for extracting all of these parameters</a:t>
            </a:r>
          </a:p>
          <a:p>
            <a:r>
              <a:rPr lang="en-US" dirty="0"/>
              <a:t>Choose where to put parameters based on readability/copyability:</a:t>
            </a:r>
          </a:p>
          <a:p>
            <a:pPr lvl="1"/>
            <a:r>
              <a:rPr lang="en-US" dirty="0"/>
              <a:t>Path parameters provide a link to a resource</a:t>
            </a:r>
          </a:p>
          <a:p>
            <a:pPr lvl="1"/>
            <a:r>
              <a:rPr lang="en-US" dirty="0"/>
              <a:t>Query parameters modify how that resource is viewed/acted upon</a:t>
            </a:r>
          </a:p>
          <a:p>
            <a:pPr lvl="1"/>
            <a:r>
              <a:rPr lang="en-US" dirty="0"/>
              <a:t>Headers are transparent to users</a:t>
            </a:r>
          </a:p>
          <a:p>
            <a:pPr lvl="1"/>
            <a:r>
              <a:rPr lang="en-US" dirty="0"/>
              <a:t>Body parameters have </a:t>
            </a:r>
            <a:r>
              <a:rPr lang="en-US"/>
              <a:t>unrestricted length</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a:bodyPr>
          <a:lstStyle/>
          <a:p>
            <a:r>
              <a:rPr lang="en-US" sz="3600" dirty="0"/>
              <a:t>Uniform Interface:</a:t>
            </a:r>
            <a:br>
              <a:rPr lang="en-US" sz="3600" dirty="0"/>
            </a:br>
            <a:r>
              <a:rPr sz="3600"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a:t>
            </a:r>
            <a:r>
              <a:rPr lang="en-US" dirty="0"/>
              <a:t>exactly </a:t>
            </a:r>
            <a:r>
              <a:rPr dirty="0"/>
              <a:t>four things you can do with a resource</a:t>
            </a:r>
          </a:p>
          <a:p>
            <a:pPr>
              <a:lnSpc>
                <a:spcPct val="81000"/>
              </a:lnSpc>
            </a:pPr>
            <a:r>
              <a:rPr dirty="0"/>
              <a:t>POST: requests </a:t>
            </a:r>
            <a:r>
              <a:rPr lang="en-US" dirty="0"/>
              <a:t>that </a:t>
            </a:r>
            <a:r>
              <a:rPr dirty="0"/>
              <a:t>the server create a resource</a:t>
            </a:r>
            <a:r>
              <a:rPr lang="en-US" dirty="0"/>
              <a:t> with a given value.</a:t>
            </a:r>
            <a:endParaRPr dirty="0"/>
          </a:p>
          <a:p>
            <a:pPr>
              <a:lnSpc>
                <a:spcPct val="81000"/>
              </a:lnSpc>
            </a:pPr>
            <a:r>
              <a:rPr dirty="0"/>
              <a:t>GET: requests </a:t>
            </a:r>
            <a:r>
              <a:rPr lang="en-US" dirty="0"/>
              <a:t>that the</a:t>
            </a:r>
            <a:r>
              <a:rPr dirty="0"/>
              <a:t> server respond with a representation of the resource</a:t>
            </a:r>
          </a:p>
          <a:p>
            <a:pPr>
              <a:lnSpc>
                <a:spcPct val="81000"/>
              </a:lnSpc>
            </a:pPr>
            <a:r>
              <a:rPr dirty="0"/>
              <a:t>PUT: requests </a:t>
            </a:r>
            <a:r>
              <a:rPr lang="en-US" dirty="0"/>
              <a:t>that </a:t>
            </a:r>
            <a:r>
              <a:rPr dirty="0"/>
              <a:t>the server replace the value of the resource by the given value</a:t>
            </a:r>
          </a:p>
          <a:p>
            <a:pPr>
              <a:lnSpc>
                <a:spcPct val="81000"/>
              </a:lnSpc>
            </a:pPr>
            <a:r>
              <a:rPr dirty="0"/>
              <a:t>DELETE: requests </a:t>
            </a:r>
            <a:r>
              <a:rPr lang="en-US" dirty="0"/>
              <a:t>that </a:t>
            </a:r>
            <a:r>
              <a:rPr dirty="0"/>
              <a:t>the server delete the resource	</a:t>
            </a:r>
          </a:p>
        </p:txBody>
      </p:sp>
    </p:spTree>
    <p:extLst>
      <p:ext uri="{BB962C8B-B14F-4D97-AF65-F5344CB8AC3E}">
        <p14:creationId xmlns:p14="http://schemas.microsoft.com/office/powerpoint/2010/main" val="309486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normAutofit/>
          </a:bodyPr>
          <a:lstStyle/>
          <a:p>
            <a:r>
              <a:rPr sz="3600" dirty="0"/>
              <a:t>Example interface #1: a </a:t>
            </a:r>
            <a:r>
              <a:rPr sz="3600" dirty="0" err="1"/>
              <a:t>todo</a:t>
            </a:r>
            <a:r>
              <a:rPr sz="3600"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3600" dirty="0"/>
              <a:t>Example </a:t>
            </a:r>
            <a:r>
              <a:rPr lang="en-US" sz="3600" dirty="0"/>
              <a:t>i</a:t>
            </a:r>
            <a:r>
              <a:rPr sz="3600" dirty="0"/>
              <a:t>nterface #2: </a:t>
            </a:r>
            <a:r>
              <a:rPr lang="en-US" sz="3600" dirty="0"/>
              <a:t>the transcript database</a:t>
            </a:r>
            <a:endParaRPr sz="36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a:t>It would be better to have a machine-readable specification</a:t>
            </a:r>
            <a:endParaRPr sz="3600" dirty="0"/>
          </a:p>
        </p:txBody>
      </p:sp>
      <p:sp>
        <p:nvSpPr>
          <p:cNvPr id="880"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err="1"/>
              <a:t>OpenAPI</a:t>
            </a:r>
            <a:r>
              <a:rPr lang="en-US" sz="3600" dirty="0"/>
              <a:t> is a machine-readable specification language for REST</a:t>
            </a:r>
            <a:endParaRPr sz="3600"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normAutofit/>
          </a:bodyPr>
          <a:lstStyle/>
          <a:p>
            <a:r>
              <a:rPr lang="en-US" sz="3600"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(1)</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63FED5-AFF2-F40B-70FE-6C22AB6E9A57}"/>
              </a:ext>
            </a:extLst>
          </p:cNvPr>
          <p:cNvSpPr/>
          <p:nvPr/>
        </p:nvSpPr>
        <p:spPr>
          <a:xfrm>
            <a:off x="7754424" y="4487779"/>
            <a:ext cx="4065264" cy="103019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In the event of an </a:t>
            </a:r>
            <a:r>
              <a:rPr lang="en-US" sz="1600" dirty="0" err="1">
                <a:solidFill>
                  <a:schemeClr val="tx1"/>
                </a:solidFill>
              </a:rPr>
              <a:t>InvalidParametersError</a:t>
            </a:r>
            <a:r>
              <a:rPr lang="en-US" sz="1600" dirty="0">
                <a:solidFill>
                  <a:schemeClr val="tx1"/>
                </a:solidFill>
              </a:rPr>
              <a:t>, the HTTP response will have the error status code “400”</a:t>
            </a:r>
            <a:endParaRPr lang="en-US" sz="1800" dirty="0">
              <a:solidFill>
                <a:schemeClr val="tx1"/>
              </a:solidFill>
            </a:endParaRPr>
          </a:p>
        </p:txBody>
      </p:sp>
      <p:cxnSp>
        <p:nvCxnSpPr>
          <p:cNvPr id="23" name="Straight Arrow Connector 22">
            <a:extLst>
              <a:ext uri="{FF2B5EF4-FFF2-40B4-BE49-F238E27FC236}">
                <a16:creationId xmlns:a16="http://schemas.microsoft.com/office/drawing/2014/main" id="{17CA28F2-B374-3B1F-B79B-AFD3ABECECCC}"/>
              </a:ext>
            </a:extLst>
          </p:cNvPr>
          <p:cNvCxnSpPr/>
          <p:nvPr/>
        </p:nvCxnSpPr>
        <p:spPr>
          <a:xfrm flipH="1">
            <a:off x="7410893" y="5049494"/>
            <a:ext cx="3435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10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(2)</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734AD7-63F5-1E82-A6D5-5313318325E0}"/>
              </a:ext>
            </a:extLst>
          </p:cNvPr>
          <p:cNvSpPr txBox="1"/>
          <p:nvPr/>
        </p:nvSpPr>
        <p:spPr>
          <a:xfrm>
            <a:off x="8931349" y="4359349"/>
            <a:ext cx="1850065" cy="99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 name="Rectangle 2">
            <a:extLst>
              <a:ext uri="{FF2B5EF4-FFF2-40B4-BE49-F238E27FC236}">
                <a16:creationId xmlns:a16="http://schemas.microsoft.com/office/drawing/2014/main" id="{170FD671-5236-D634-170B-17A6ED9CE0E6}"/>
              </a:ext>
            </a:extLst>
          </p:cNvPr>
          <p:cNvSpPr/>
          <p:nvPr/>
        </p:nvSpPr>
        <p:spPr>
          <a:xfrm>
            <a:off x="7759843" y="3769595"/>
            <a:ext cx="4065264" cy="132556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townID</a:t>
            </a:r>
            <a:r>
              <a:rPr lang="en-US" sz="1800" dirty="0">
                <a:solidFill>
                  <a:schemeClr val="tx1"/>
                </a:solidFill>
              </a:rPr>
              <a:t> parameter to the method will come from the corresponding Path parameter of the URI.</a:t>
            </a:r>
          </a:p>
        </p:txBody>
      </p:sp>
      <p:cxnSp>
        <p:nvCxnSpPr>
          <p:cNvPr id="6" name="Straight Arrow Connector 5">
            <a:extLst>
              <a:ext uri="{FF2B5EF4-FFF2-40B4-BE49-F238E27FC236}">
                <a16:creationId xmlns:a16="http://schemas.microsoft.com/office/drawing/2014/main" id="{26C3014B-36A2-9756-73D4-94CE4E6340CF}"/>
              </a:ext>
            </a:extLst>
          </p:cNvPr>
          <p:cNvCxnSpPr>
            <a:stCxn id="3" idx="1"/>
          </p:cNvCxnSpPr>
          <p:nvPr/>
        </p:nvCxnSpPr>
        <p:spPr>
          <a:xfrm flipH="1">
            <a:off x="3264085" y="4432377"/>
            <a:ext cx="4495758" cy="9887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B0DF9C2-5475-424C-FF62-BAB54C733311}"/>
              </a:ext>
            </a:extLst>
          </p:cNvPr>
          <p:cNvSpPr/>
          <p:nvPr/>
        </p:nvSpPr>
        <p:spPr>
          <a:xfrm>
            <a:off x="7901611" y="4947841"/>
            <a:ext cx="4065264" cy="62061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The “</a:t>
            </a:r>
            <a:r>
              <a:rPr lang="en-US" sz="1600" dirty="0" err="1">
                <a:solidFill>
                  <a:schemeClr val="tx1"/>
                </a:solidFill>
              </a:rPr>
              <a:t>sessionToken</a:t>
            </a:r>
            <a:r>
              <a:rPr lang="en-US" sz="1600" dirty="0">
                <a:solidFill>
                  <a:schemeClr val="tx1"/>
                </a:solidFill>
              </a:rPr>
              <a:t>” parameter will come from an HTTP header called “X-Session-Token” </a:t>
            </a:r>
            <a:endParaRPr lang="en-US" sz="1800" dirty="0">
              <a:solidFill>
                <a:schemeClr val="tx1"/>
              </a:solidFill>
            </a:endParaRPr>
          </a:p>
        </p:txBody>
      </p:sp>
      <p:cxnSp>
        <p:nvCxnSpPr>
          <p:cNvPr id="9" name="Straight Arrow Connector 8">
            <a:extLst>
              <a:ext uri="{FF2B5EF4-FFF2-40B4-BE49-F238E27FC236}">
                <a16:creationId xmlns:a16="http://schemas.microsoft.com/office/drawing/2014/main" id="{C02B5074-C64E-BA5A-8AE6-774BE3ED5DBA}"/>
              </a:ext>
            </a:extLst>
          </p:cNvPr>
          <p:cNvCxnSpPr/>
          <p:nvPr/>
        </p:nvCxnSpPr>
        <p:spPr>
          <a:xfrm flipH="1">
            <a:off x="5774301" y="5314278"/>
            <a:ext cx="2127310" cy="2541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401E8FD-FDBB-F655-1E38-65C23E6B206F}"/>
              </a:ext>
            </a:extLst>
          </p:cNvPr>
          <p:cNvSpPr/>
          <p:nvPr/>
        </p:nvSpPr>
        <p:spPr>
          <a:xfrm>
            <a:off x="6230982" y="5937218"/>
            <a:ext cx="4065264" cy="761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requestBody</a:t>
            </a:r>
            <a:r>
              <a:rPr lang="en-US" sz="1800" dirty="0">
                <a:solidFill>
                  <a:schemeClr val="tx1"/>
                </a:solidFill>
              </a:rPr>
              <a:t> parameter will come from the body of the HTTP request</a:t>
            </a:r>
          </a:p>
        </p:txBody>
      </p:sp>
      <p:cxnSp>
        <p:nvCxnSpPr>
          <p:cNvPr id="13" name="Straight Arrow Connector 12">
            <a:extLst>
              <a:ext uri="{FF2B5EF4-FFF2-40B4-BE49-F238E27FC236}">
                <a16:creationId xmlns:a16="http://schemas.microsoft.com/office/drawing/2014/main" id="{7A6C8F74-32D2-482A-468E-74054E6F5372}"/>
              </a:ext>
            </a:extLst>
          </p:cNvPr>
          <p:cNvCxnSpPr>
            <a:stCxn id="10" idx="1"/>
          </p:cNvCxnSpPr>
          <p:nvPr/>
        </p:nvCxnSpPr>
        <p:spPr>
          <a:xfrm flipH="1" flipV="1">
            <a:off x="4412512" y="5859614"/>
            <a:ext cx="1818470" cy="458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35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generated HTML (“Swagger”)</a:t>
            </a:r>
            <a:endParaRPr sz="36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3600" dirty="0"/>
              <a:t>Not everything can be generated </a:t>
            </a:r>
            <a:r>
              <a:rPr lang="en-US" sz="3600" dirty="0">
                <a:sym typeface="Wingdings" panose="05000000000000000000" pitchFamily="2" charset="2"/>
              </a:rPr>
              <a:t></a:t>
            </a:r>
            <a:endParaRPr sz="36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a:p>
            <a:pPr marL="233413" indent="-233413" defTabSz="1182594">
              <a:spcBef>
                <a:spcPts val="2150"/>
              </a:spcBef>
              <a:defRPr sz="4656"/>
            </a:pPr>
            <a:r>
              <a:rPr lang="en-US" sz="2300" dirty="0"/>
              <a:t>We’ll need a little custom code to do this– the TSOA language doesn’t do this automatically (IIUC)</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36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233413" indent="-233413" defTabSz="1182594">
              <a:spcBef>
                <a:spcPts val="2150"/>
              </a:spcBef>
              <a:defRPr sz="4656"/>
            </a:pPr>
            <a:r>
              <a:rPr sz="1800" dirty="0"/>
              <a:t>Under the hood, we use the popular </a:t>
            </a:r>
            <a:r>
              <a:rPr sz="1800" u="sng" dirty="0">
                <a:solidFill>
                  <a:srgbClr val="0000FF"/>
                </a:solidFill>
                <a:uFill>
                  <a:solidFill>
                    <a:srgbClr val="0000FF"/>
                  </a:solidFill>
                </a:uFill>
                <a:hlinkClick r:id="rId3"/>
              </a:rPr>
              <a:t>express</a:t>
            </a:r>
            <a:r>
              <a:rPr sz="1800" dirty="0"/>
              <a:t> web server for NodeJS</a:t>
            </a:r>
          </a:p>
          <a:p>
            <a:pPr marL="233413" indent="-233413" defTabSz="1182594">
              <a:spcBef>
                <a:spcPts val="2150"/>
              </a:spcBef>
              <a:defRPr sz="4656"/>
            </a:pPr>
            <a:r>
              <a:rPr sz="1800" dirty="0"/>
              <a:t>Express uses a</a:t>
            </a:r>
            <a:r>
              <a:rPr lang="en-US" sz="1800" dirty="0"/>
              <a:t>n internal</a:t>
            </a:r>
            <a:r>
              <a:rPr sz="1800" dirty="0"/>
              <a:t> pipeline architecture for processing requests</a:t>
            </a:r>
            <a:endParaRPr lang="en-US" sz="1800" dirty="0"/>
          </a:p>
          <a:p>
            <a:pPr marL="233413" indent="-233413" defTabSz="1182594">
              <a:spcBef>
                <a:spcPts val="2150"/>
              </a:spcBef>
              <a:defRPr sz="4656"/>
            </a:pPr>
            <a:r>
              <a:rPr lang="en-US" sz="1800" dirty="0"/>
              <a:t>So we wrote a custom pipeline stage to take care of this.</a:t>
            </a:r>
            <a:endParaRPr sz="1800" dirty="0"/>
          </a:p>
          <a:p>
            <a:pPr marL="233413" indent="-233413" defTabSz="1182594">
              <a:spcBef>
                <a:spcPts val="2150"/>
              </a:spcBef>
              <a:defRPr sz="4656"/>
            </a:pPr>
            <a:r>
              <a:rPr lang="en-US" sz="1800" dirty="0"/>
              <a:t>This pipeline stage runs after the </a:t>
            </a:r>
            <a:r>
              <a:rPr sz="1800" dirty="0"/>
              <a:t>controller, inspects any error that might be thrown, and returns an HTTP error of 400, 422 or 500</a:t>
            </a:r>
            <a:r>
              <a:rPr lang="en-US" sz="1800" dirty="0"/>
              <a:t>, depending on which kind of error you threw.</a:t>
            </a:r>
          </a:p>
          <a:p>
            <a:pPr marL="233413" indent="-233413" defTabSz="1182594">
              <a:spcBef>
                <a:spcPts val="2150"/>
              </a:spcBef>
              <a:defRPr sz="4656"/>
            </a:pPr>
            <a:r>
              <a:rPr lang="en-US" sz="1800" dirty="0"/>
              <a:t>Unlikely you will ever have to do this.</a:t>
            </a:r>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normAutofit/>
          </a:bodyPr>
          <a:lstStyle/>
          <a:p>
            <a:r>
              <a:rPr lang="en-US" sz="3600"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3"/>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409-9B57-F622-0182-DA5FD3551A87}"/>
              </a:ext>
            </a:extLst>
          </p:cNvPr>
          <p:cNvSpPr>
            <a:spLocks noGrp="1"/>
          </p:cNvSpPr>
          <p:nvPr>
            <p:ph type="title"/>
          </p:nvPr>
        </p:nvSpPr>
        <p:spPr/>
        <p:txBody>
          <a:bodyPr>
            <a:normAutofit/>
          </a:bodyPr>
          <a:lstStyle/>
          <a:p>
            <a:r>
              <a:rPr lang="en-US" sz="3600" dirty="0"/>
              <a:t>Protocol Design Follows Requirements</a:t>
            </a:r>
          </a:p>
        </p:txBody>
      </p:sp>
      <p:graphicFrame>
        <p:nvGraphicFramePr>
          <p:cNvPr id="5" name="Table 5">
            <a:extLst>
              <a:ext uri="{FF2B5EF4-FFF2-40B4-BE49-F238E27FC236}">
                <a16:creationId xmlns:a16="http://schemas.microsoft.com/office/drawing/2014/main" id="{2230B33C-B724-20D5-0BA8-B5BE3182DB78}"/>
              </a:ext>
            </a:extLst>
          </p:cNvPr>
          <p:cNvGraphicFramePr>
            <a:graphicFrameLocks noGrp="1"/>
          </p:cNvGraphicFramePr>
          <p:nvPr>
            <p:ph idx="1"/>
            <p:extLst>
              <p:ext uri="{D42A27DB-BD31-4B8C-83A1-F6EECF244321}">
                <p14:modId xmlns:p14="http://schemas.microsoft.com/office/powerpoint/2010/main" val="1998760821"/>
              </p:ext>
            </p:extLst>
          </p:nvPr>
        </p:nvGraphicFramePr>
        <p:xfrm>
          <a:off x="1873134" y="1673817"/>
          <a:ext cx="8445731" cy="3826870"/>
        </p:xfrm>
        <a:graphic>
          <a:graphicData uri="http://schemas.openxmlformats.org/drawingml/2006/table">
            <a:tbl>
              <a:tblPr firstRow="1" bandRow="1">
                <a:tableStyleId>{5C22544A-7EE6-4342-B048-85BDC9FD1C3A}</a:tableStyleId>
              </a:tblPr>
              <a:tblGrid>
                <a:gridCol w="3936877">
                  <a:extLst>
                    <a:ext uri="{9D8B030D-6E8A-4147-A177-3AD203B41FA5}">
                      <a16:colId xmlns:a16="http://schemas.microsoft.com/office/drawing/2014/main" val="2990107930"/>
                    </a:ext>
                  </a:extLst>
                </a:gridCol>
                <a:gridCol w="4508854">
                  <a:extLst>
                    <a:ext uri="{9D8B030D-6E8A-4147-A177-3AD203B41FA5}">
                      <a16:colId xmlns:a16="http://schemas.microsoft.com/office/drawing/2014/main" val="2876557378"/>
                    </a:ext>
                  </a:extLst>
                </a:gridCol>
              </a:tblGrid>
              <a:tr h="626712">
                <a:tc>
                  <a:txBody>
                    <a:bodyPr/>
                    <a:lstStyle/>
                    <a:p>
                      <a:pPr algn="ctr"/>
                      <a:r>
                        <a:rPr lang="en-US" sz="3200" dirty="0"/>
                        <a:t>PULL</a:t>
                      </a:r>
                    </a:p>
                  </a:txBody>
                  <a:tcPr anchor="ctr"/>
                </a:tc>
                <a:tc>
                  <a:txBody>
                    <a:bodyPr/>
                    <a:lstStyle/>
                    <a:p>
                      <a:pPr marL="0" algn="ctr" defTabSz="914400" rtl="0" eaLnBrk="1" latinLnBrk="0" hangingPunct="1"/>
                      <a:r>
                        <a:rPr lang="en-US" sz="3200" b="1" kern="1200" dirty="0">
                          <a:solidFill>
                            <a:schemeClr val="lt1"/>
                          </a:solidFill>
                          <a:latin typeface="+mn-lt"/>
                          <a:ea typeface="+mn-ea"/>
                          <a:cs typeface="+mn-cs"/>
                        </a:rPr>
                        <a:t>PUSH</a:t>
                      </a:r>
                    </a:p>
                  </a:txBody>
                  <a:tcPr anchor="ctr"/>
                </a:tc>
                <a:extLst>
                  <a:ext uri="{0D108BD9-81ED-4DB2-BD59-A6C34878D82A}">
                    <a16:rowId xmlns:a16="http://schemas.microsoft.com/office/drawing/2014/main" val="2871852569"/>
                  </a:ext>
                </a:extLst>
              </a:tr>
              <a:tr h="800342">
                <a:tc>
                  <a:txBody>
                    <a:bodyPr/>
                    <a:lstStyle/>
                    <a:p>
                      <a:r>
                        <a:rPr lang="en-US" dirty="0"/>
                        <a:t>The Client knows about the Server</a:t>
                      </a:r>
                    </a:p>
                  </a:txBody>
                  <a:tcPr/>
                </a:tc>
                <a:tc>
                  <a:txBody>
                    <a:bodyPr/>
                    <a:lstStyle/>
                    <a:p>
                      <a:r>
                        <a:rPr lang="en-US" dirty="0"/>
                        <a:t>Server knows about the Client(s)</a:t>
                      </a:r>
                    </a:p>
                  </a:txBody>
                  <a:tcPr/>
                </a:tc>
                <a:extLst>
                  <a:ext uri="{0D108BD9-81ED-4DB2-BD59-A6C34878D82A}">
                    <a16:rowId xmlns:a16="http://schemas.microsoft.com/office/drawing/2014/main" val="3445075167"/>
                  </a:ext>
                </a:extLst>
              </a:tr>
              <a:tr h="799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 must have a method that the Client can 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must have a method that Server can use to notify it</a:t>
                      </a:r>
                    </a:p>
                  </a:txBody>
                  <a:tcPr/>
                </a:tc>
                <a:extLst>
                  <a:ext uri="{0D108BD9-81ED-4DB2-BD59-A6C34878D82A}">
                    <a16:rowId xmlns:a16="http://schemas.microsoft.com/office/drawing/2014/main" val="3335784251"/>
                  </a:ext>
                </a:extLst>
              </a:tr>
              <a:tr h="800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asks the Server for the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notifies the Client whenever the data is updated</a:t>
                      </a:r>
                    </a:p>
                  </a:txBody>
                  <a:tcPr/>
                </a:tc>
                <a:extLst>
                  <a:ext uri="{0D108BD9-81ED-4DB2-BD59-A6C34878D82A}">
                    <a16:rowId xmlns:a16="http://schemas.microsoft.com/office/drawing/2014/main" val="1207891794"/>
                  </a:ext>
                </a:extLst>
              </a:tr>
              <a:tr h="800342">
                <a:tc>
                  <a:txBody>
                    <a:bodyPr/>
                    <a:lstStyle/>
                    <a:p>
                      <a:r>
                        <a:rPr lang="en-US" dirty="0"/>
                        <a:t>Better when updates are more frequent than requests</a:t>
                      </a:r>
                    </a:p>
                  </a:txBody>
                  <a:tcPr/>
                </a:tc>
                <a:tc>
                  <a:txBody>
                    <a:bodyPr/>
                    <a:lstStyle/>
                    <a:p>
                      <a:r>
                        <a:rPr lang="en-US" dirty="0"/>
                        <a:t>Better when updates are rarer than requests</a:t>
                      </a:r>
                    </a:p>
                  </a:txBody>
                  <a:tcPr/>
                </a:tc>
                <a:extLst>
                  <a:ext uri="{0D108BD9-81ED-4DB2-BD59-A6C34878D82A}">
                    <a16:rowId xmlns:a16="http://schemas.microsoft.com/office/drawing/2014/main" val="2309991564"/>
                  </a:ext>
                </a:extLst>
              </a:tr>
            </a:tbl>
          </a:graphicData>
        </a:graphic>
      </p:graphicFrame>
      <p:sp>
        <p:nvSpPr>
          <p:cNvPr id="4" name="Slide Number Placeholder 3">
            <a:extLst>
              <a:ext uri="{FF2B5EF4-FFF2-40B4-BE49-F238E27FC236}">
                <a16:creationId xmlns:a16="http://schemas.microsoft.com/office/drawing/2014/main" id="{278015C0-DF6D-C88F-F5B8-A87F2EC87563}"/>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94697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normAutofit/>
          </a:bodyPr>
          <a:lstStyle/>
          <a:p>
            <a:r>
              <a:rPr sz="3600" dirty="0"/>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E0D9-0213-9CD2-1D2C-41BB41C9F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CDF9E-E7A6-55F0-154C-826A1BB12B2C}"/>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5CC63E49-CBE0-0A75-F817-B5D89957BE83}"/>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5B32FC2B-0D9B-AE50-A8A0-EB050648E4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4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C638-5825-D0E7-039E-32CB73587394}"/>
              </a:ext>
            </a:extLst>
          </p:cNvPr>
          <p:cNvSpPr>
            <a:spLocks noGrp="1"/>
          </p:cNvSpPr>
          <p:nvPr>
            <p:ph type="title"/>
          </p:nvPr>
        </p:nvSpPr>
        <p:spPr/>
        <p:txBody>
          <a:bodyPr>
            <a:normAutofit/>
          </a:bodyPr>
          <a:lstStyle/>
          <a:p>
            <a:r>
              <a:rPr lang="en-US" sz="3600" dirty="0" err="1"/>
              <a:t>WebSockets</a:t>
            </a:r>
            <a:r>
              <a:rPr lang="en-US" sz="3600" dirty="0"/>
              <a:t> Follow Push Pattern</a:t>
            </a:r>
          </a:p>
        </p:txBody>
      </p:sp>
      <p:sp>
        <p:nvSpPr>
          <p:cNvPr id="4" name="Slide Number Placeholder 3">
            <a:extLst>
              <a:ext uri="{FF2B5EF4-FFF2-40B4-BE49-F238E27FC236}">
                <a16:creationId xmlns:a16="http://schemas.microsoft.com/office/drawing/2014/main" id="{51546F46-2EEE-8231-2974-AADAFB500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diagram of a server&#10;&#10;Description automatically generated">
            <a:extLst>
              <a:ext uri="{FF2B5EF4-FFF2-40B4-BE49-F238E27FC236}">
                <a16:creationId xmlns:a16="http://schemas.microsoft.com/office/drawing/2014/main" id="{3D5A54E3-6947-05DE-3C2D-010A9C5C959A}"/>
              </a:ext>
            </a:extLst>
          </p:cNvPr>
          <p:cNvPicPr>
            <a:picLocks noChangeAspect="1"/>
          </p:cNvPicPr>
          <p:nvPr/>
        </p:nvPicPr>
        <p:blipFill rotWithShape="1">
          <a:blip r:embed="rId3">
            <a:extLst>
              <a:ext uri="{28A0092B-C50C-407E-A947-70E740481C1C}">
                <a14:useLocalDpi xmlns:a14="http://schemas.microsoft.com/office/drawing/2010/main" val="0"/>
              </a:ext>
            </a:extLst>
          </a:blip>
          <a:srcRect t="18888" b="18997"/>
          <a:stretch/>
        </p:blipFill>
        <p:spPr>
          <a:xfrm>
            <a:off x="1773381" y="1500160"/>
            <a:ext cx="8645237" cy="5523412"/>
          </a:xfrm>
          <a:prstGeom prst="rect">
            <a:avLst/>
          </a:prstGeom>
        </p:spPr>
      </p:pic>
    </p:spTree>
    <p:extLst>
      <p:ext uri="{BB962C8B-B14F-4D97-AF65-F5344CB8AC3E}">
        <p14:creationId xmlns:p14="http://schemas.microsoft.com/office/powerpoint/2010/main" val="2073936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12C7-DBA1-CF70-DE7B-10440AFFD613}"/>
              </a:ext>
            </a:extLst>
          </p:cNvPr>
          <p:cNvSpPr>
            <a:spLocks noGrp="1"/>
          </p:cNvSpPr>
          <p:nvPr>
            <p:ph type="title"/>
          </p:nvPr>
        </p:nvSpPr>
        <p:spPr/>
        <p:txBody>
          <a:bodyPr>
            <a:normAutofit/>
          </a:bodyPr>
          <a:lstStyle/>
          <a:p>
            <a:r>
              <a:rPr lang="en-US" sz="3600" dirty="0"/>
              <a:t>WebSocket Principles</a:t>
            </a:r>
          </a:p>
        </p:txBody>
      </p:sp>
      <p:sp>
        <p:nvSpPr>
          <p:cNvPr id="3" name="Content Placeholder 2">
            <a:extLst>
              <a:ext uri="{FF2B5EF4-FFF2-40B4-BE49-F238E27FC236}">
                <a16:creationId xmlns:a16="http://schemas.microsoft.com/office/drawing/2014/main" id="{AA0A1FD4-8A74-0CD3-D6F7-8069203C9E61}"/>
              </a:ext>
            </a:extLst>
          </p:cNvPr>
          <p:cNvSpPr>
            <a:spLocks noGrp="1"/>
          </p:cNvSpPr>
          <p:nvPr>
            <p:ph idx="1"/>
          </p:nvPr>
        </p:nvSpPr>
        <p:spPr>
          <a:xfrm>
            <a:off x="838199" y="1500160"/>
            <a:ext cx="9552709" cy="4351338"/>
          </a:xfrm>
        </p:spPr>
        <p:txBody>
          <a:bodyPr>
            <a:normAutofit/>
          </a:bodyPr>
          <a:lstStyle/>
          <a:p>
            <a:r>
              <a:rPr lang="en-US" dirty="0"/>
              <a:t>Event-based model. Not a request/response model</a:t>
            </a:r>
          </a:p>
          <a:p>
            <a:r>
              <a:rPr lang="en-US" dirty="0"/>
              <a:t>Server maintains stateful connections to all clients</a:t>
            </a:r>
          </a:p>
          <a:p>
            <a:r>
              <a:rPr lang="en-US" dirty="0"/>
              <a:t>Clients only know about the server, not other clients</a:t>
            </a:r>
          </a:p>
          <a:p>
            <a:r>
              <a:rPr lang="en-US" dirty="0"/>
              <a:t>Server can broadcast to all clients, or push to a single one</a:t>
            </a:r>
          </a:p>
          <a:p>
            <a:r>
              <a:rPr lang="en-US" dirty="0"/>
              <a:t>Client can push to server, server can push to client</a:t>
            </a:r>
          </a:p>
        </p:txBody>
      </p:sp>
      <p:sp>
        <p:nvSpPr>
          <p:cNvPr id="4" name="Slide Number Placeholder 3">
            <a:extLst>
              <a:ext uri="{FF2B5EF4-FFF2-40B4-BE49-F238E27FC236}">
                <a16:creationId xmlns:a16="http://schemas.microsoft.com/office/drawing/2014/main" id="{5E9DB8C9-FF0C-9A6D-E71E-8A22385B8D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FC4D81-5B28-8CBC-2826-3E3ED913ED2D}"/>
              </a:ext>
            </a:extLst>
          </p:cNvPr>
          <p:cNvSpPr txBox="1"/>
          <p:nvPr/>
        </p:nvSpPr>
        <p:spPr>
          <a:xfrm>
            <a:off x="4927600" y="4622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9B58DF2-2E70-CB61-90CC-3B50435D416A}"/>
              </a:ext>
            </a:extLst>
          </p:cNvPr>
          <p:cNvSpPr txBox="1"/>
          <p:nvPr/>
        </p:nvSpPr>
        <p:spPr>
          <a:xfrm>
            <a:off x="1953491" y="482138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96512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676-B251-0FF3-4813-C580E530F3F3}"/>
              </a:ext>
            </a:extLst>
          </p:cNvPr>
          <p:cNvSpPr>
            <a:spLocks noGrp="1"/>
          </p:cNvSpPr>
          <p:nvPr>
            <p:ph type="title"/>
          </p:nvPr>
        </p:nvSpPr>
        <p:spPr/>
        <p:txBody>
          <a:bodyPr>
            <a:normAutofit/>
          </a:bodyPr>
          <a:lstStyle/>
          <a:p>
            <a:r>
              <a:rPr lang="en-US" sz="3600" dirty="0" err="1"/>
              <a:t>Socket.io</a:t>
            </a:r>
            <a:r>
              <a:rPr lang="en-US" sz="3600" dirty="0"/>
              <a:t> is a popular </a:t>
            </a:r>
            <a:r>
              <a:rPr lang="en-US" sz="3600" dirty="0" err="1"/>
              <a:t>websocket</a:t>
            </a:r>
            <a:r>
              <a:rPr lang="en-US" sz="3600" dirty="0"/>
              <a:t> library</a:t>
            </a:r>
          </a:p>
        </p:txBody>
      </p:sp>
      <p:sp>
        <p:nvSpPr>
          <p:cNvPr id="3" name="Content Placeholder 2">
            <a:extLst>
              <a:ext uri="{FF2B5EF4-FFF2-40B4-BE49-F238E27FC236}">
                <a16:creationId xmlns:a16="http://schemas.microsoft.com/office/drawing/2014/main" id="{D93E9E5E-81F6-3514-5AD7-2584AD735D8F}"/>
              </a:ext>
            </a:extLst>
          </p:cNvPr>
          <p:cNvSpPr>
            <a:spLocks noGrp="1"/>
          </p:cNvSpPr>
          <p:nvPr>
            <p:ph idx="1"/>
          </p:nvPr>
        </p:nvSpPr>
        <p:spPr>
          <a:xfrm>
            <a:off x="838200" y="1500160"/>
            <a:ext cx="9278566" cy="4351338"/>
          </a:xfrm>
        </p:spPr>
        <p:txBody>
          <a:bodyPr/>
          <a:lstStyle/>
          <a:p>
            <a:r>
              <a:rPr lang="en-US" dirty="0"/>
              <a:t>”WebSocket” is a low-level standard protocol</a:t>
            </a:r>
          </a:p>
          <a:p>
            <a:r>
              <a:rPr lang="en-US" dirty="0">
                <a:hlinkClick r:id="rId3"/>
              </a:rPr>
              <a:t>Socket.io </a:t>
            </a:r>
            <a:r>
              <a:rPr lang="en-US" dirty="0"/>
              <a:t>provides: automatic reconnection, broadcast rooms, typed emitters</a:t>
            </a:r>
          </a:p>
          <a:p>
            <a:r>
              <a:rPr lang="en-US" dirty="0"/>
              <a:t>Hello world example with Socket.io (creating client and server not shown):</a:t>
            </a:r>
          </a:p>
        </p:txBody>
      </p:sp>
      <p:sp>
        <p:nvSpPr>
          <p:cNvPr id="4" name="Slide Number Placeholder 3">
            <a:extLst>
              <a:ext uri="{FF2B5EF4-FFF2-40B4-BE49-F238E27FC236}">
                <a16:creationId xmlns:a16="http://schemas.microsoft.com/office/drawing/2014/main" id="{78EB8683-C54D-ECB7-BDDE-37D92E6C8E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32D930D-6B35-4D25-D90F-0F1CA7A28AD8}"/>
              </a:ext>
            </a:extLst>
          </p:cNvPr>
          <p:cNvSpPr txBox="1"/>
          <p:nvPr/>
        </p:nvSpPr>
        <p:spPr>
          <a:xfrm>
            <a:off x="984844" y="3795599"/>
            <a:ext cx="8997356"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Server side - when a connection comes in, we are passed a pointer to our side of the  client's socket</a:t>
            </a:r>
            <a:br>
              <a:rPr lang="en-US" i="1" dirty="0">
                <a:solidFill>
                  <a:srgbClr val="8C8C8C"/>
                </a:solidFill>
                <a:effectLst/>
                <a:latin typeface="Consolas" panose="020B0609020204030204" pitchFamily="49" charset="0"/>
                <a:cs typeface="Consolas" panose="020B0609020204030204" pitchFamily="49" charset="0"/>
              </a:rPr>
            </a:br>
            <a:r>
              <a:rPr lang="en-US" dirty="0" err="1">
                <a:solidFill>
                  <a:srgbClr val="080808"/>
                </a:solidFill>
                <a:effectLst/>
                <a:latin typeface="Consolas" panose="020B0609020204030204" pitchFamily="49" charset="0"/>
                <a:cs typeface="Consolas" panose="020B0609020204030204" pitchFamily="49" charset="0"/>
              </a:rPr>
              <a:t>io.</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'connection'</a:t>
            </a:r>
            <a:r>
              <a:rPr lang="en-US" dirty="0">
                <a:solidFill>
                  <a:srgbClr val="080808"/>
                </a:solidFill>
                <a:effectLst/>
                <a:latin typeface="Consolas" panose="020B0609020204030204" pitchFamily="49" charset="0"/>
                <a:cs typeface="Consolas" panose="020B0609020204030204" pitchFamily="49" charset="0"/>
              </a:rPr>
              <a:t>, (socket)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Register an event listener when we receive a "hello" event from this client</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830091"/>
                </a:solidFill>
                <a:effectLst/>
                <a:latin typeface="Consolas" panose="020B0609020204030204" pitchFamily="49" charset="0"/>
                <a:cs typeface="Consolas" panose="020B0609020204030204" pitchFamily="49" charset="0"/>
              </a:rPr>
              <a:t>console</a:t>
            </a:r>
            <a:r>
              <a:rPr lang="en-US" dirty="0" err="1">
                <a:solidFill>
                  <a:srgbClr val="080808"/>
                </a:solidFill>
                <a:effectLst/>
                <a:latin typeface="Consolas" panose="020B0609020204030204" pitchFamily="49" charset="0"/>
                <a:cs typeface="Consolas" panose="020B0609020204030204" pitchFamily="49" charset="0"/>
              </a:rPr>
              <a:t>.</a:t>
            </a:r>
            <a:r>
              <a:rPr lang="en-US" dirty="0" err="1">
                <a:solidFill>
                  <a:srgbClr val="7A7A43"/>
                </a:solidFill>
                <a:effectLst/>
                <a:latin typeface="Consolas" panose="020B0609020204030204" pitchFamily="49" charset="0"/>
                <a:cs typeface="Consolas" panose="020B0609020204030204" pitchFamily="49" charset="0"/>
              </a:rPr>
              <a:t>log</a:t>
            </a:r>
            <a:r>
              <a:rPr lang="en-US" dirty="0">
                <a:solidFill>
                  <a:srgbClr val="080808"/>
                </a:solidFill>
                <a:effectLst/>
                <a:latin typeface="Consolas" panose="020B0609020204030204" pitchFamily="49" charset="0"/>
                <a:cs typeface="Consolas" panose="020B0609020204030204" pitchFamily="49" charset="0"/>
              </a:rPr>
              <a:t>(</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Will print 'world'</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CE9B7995-EE82-E7EC-075F-F045EEBA23C3}"/>
              </a:ext>
            </a:extLst>
          </p:cNvPr>
          <p:cNvSpPr txBox="1"/>
          <p:nvPr/>
        </p:nvSpPr>
        <p:spPr>
          <a:xfrm>
            <a:off x="838200" y="5851498"/>
            <a:ext cx="9435101" cy="46166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Client side – Once establishing a connection to th</a:t>
            </a:r>
            <a:r>
              <a:rPr lang="en-US" i="1" dirty="0">
                <a:solidFill>
                  <a:srgbClr val="8C8C8C"/>
                </a:solidFill>
                <a:latin typeface="Consolas" panose="020B0609020204030204" pitchFamily="49" charset="0"/>
                <a:cs typeface="Consolas" panose="020B0609020204030204" pitchFamily="49" charset="0"/>
              </a:rPr>
              <a:t>e server, emit a “hello” event with the argument “world”</a:t>
            </a:r>
            <a:endParaRPr lang="en-US" dirty="0">
              <a:solidFill>
                <a:srgbClr val="080808"/>
              </a:solidFill>
              <a:effectLst/>
              <a:latin typeface="Consolas" panose="020B0609020204030204" pitchFamily="49" charset="0"/>
              <a:cs typeface="Consolas" panose="020B0609020204030204" pitchFamily="49" charset="0"/>
            </a:endParaRPr>
          </a:p>
          <a:p>
            <a:pPr algn="l"/>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emit</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67D17"/>
                </a:solidFill>
                <a:effectLst/>
                <a:latin typeface="Consolas" panose="020B0609020204030204" pitchFamily="49" charset="0"/>
                <a:cs typeface="Consolas" panose="020B0609020204030204" pitchFamily="49" charset="0"/>
              </a:rPr>
              <a:t>'world'</a:t>
            </a:r>
            <a:r>
              <a:rPr lang="en-US" dirty="0">
                <a:solidFill>
                  <a:srgbClr val="080808"/>
                </a:solidFill>
                <a:effectLst/>
                <a:latin typeface="Consolas" panose="020B0609020204030204" pitchFamily="49" charset="0"/>
                <a:cs typeface="Consolas" panose="020B0609020204030204" pitchFamily="49" charset="0"/>
              </a:rPr>
              <a:t>);</a:t>
            </a:r>
            <a:endParaRPr lang="en-US" dirty="0"/>
          </a:p>
        </p:txBody>
      </p:sp>
    </p:spTree>
    <p:extLst>
      <p:ext uri="{BB962C8B-B14F-4D97-AF65-F5344CB8AC3E}">
        <p14:creationId xmlns:p14="http://schemas.microsoft.com/office/powerpoint/2010/main" val="99182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0883-3E0B-2588-2AD5-5B096127053A}"/>
              </a:ext>
            </a:extLst>
          </p:cNvPr>
          <p:cNvSpPr>
            <a:spLocks noGrp="1"/>
          </p:cNvSpPr>
          <p:nvPr>
            <p:ph type="title"/>
          </p:nvPr>
        </p:nvSpPr>
        <p:spPr/>
        <p:txBody>
          <a:bodyPr>
            <a:normAutofit/>
          </a:bodyPr>
          <a:lstStyle/>
          <a:p>
            <a:r>
              <a:rPr lang="en-US" sz="3600" dirty="0" err="1"/>
              <a:t>Socket.IO</a:t>
            </a:r>
            <a:r>
              <a:rPr lang="en-US" sz="3600" dirty="0"/>
              <a:t> uses the Typed Emitter Pattern</a:t>
            </a:r>
          </a:p>
        </p:txBody>
      </p:sp>
      <p:sp>
        <p:nvSpPr>
          <p:cNvPr id="4" name="Slide Number Placeholder 3">
            <a:extLst>
              <a:ext uri="{FF2B5EF4-FFF2-40B4-BE49-F238E27FC236}">
                <a16:creationId xmlns:a16="http://schemas.microsoft.com/office/drawing/2014/main" id="{FF8B661A-514E-3B1D-3773-A863182746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489E74-1405-BF85-A43C-7FFE2DA6CB3B}"/>
              </a:ext>
            </a:extLst>
          </p:cNvPr>
          <p:cNvSpPr txBox="1"/>
          <p:nvPr/>
        </p:nvSpPr>
        <p:spPr>
          <a:xfrm>
            <a:off x="624191" y="1585813"/>
            <a:ext cx="10338881" cy="447814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500" dirty="0">
                <a:solidFill>
                  <a:srgbClr val="0033B3"/>
                </a:solidFill>
                <a:effectLst/>
                <a:latin typeface="Consolas" panose="020B0609020204030204" pitchFamily="49" charset="0"/>
                <a:cs typeface="Consolas" panose="020B0609020204030204" pitchFamily="49" charset="0"/>
              </a:rPr>
              <a:t>export type </a:t>
            </a:r>
            <a:r>
              <a:rPr lang="en-US" sz="1500" dirty="0" err="1">
                <a:solidFill>
                  <a:srgbClr val="000000"/>
                </a:solidFill>
                <a:effectLst/>
                <a:latin typeface="Consolas" panose="020B0609020204030204" pitchFamily="49" charset="0"/>
                <a:cs typeface="Consolas" panose="020B0609020204030204" pitchFamily="49" charset="0"/>
              </a:rPr>
              <a:t>CoveyTownSocket</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Socket</a:t>
            </a:r>
            <a:r>
              <a:rPr lang="en-US" sz="1500" dirty="0">
                <a:solidFill>
                  <a:srgbClr val="080808"/>
                </a:solidFill>
                <a:effectLst/>
                <a:latin typeface="Consolas" panose="020B0609020204030204" pitchFamily="49" charset="0"/>
                <a:cs typeface="Consolas" panose="020B0609020204030204" pitchFamily="49" charset="0"/>
              </a:rPr>
              <a:t>&lt;</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80808"/>
                </a:solidFill>
                <a:effectLst/>
                <a:latin typeface="Consolas" panose="020B0609020204030204" pitchFamily="49" charset="0"/>
                <a:cs typeface="Consolas" panose="020B0609020204030204" pitchFamily="49" charset="0"/>
              </a:rPr>
              <a:t>&gt;;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playerDisconnect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disconnectedPlayer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playerJoined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newPlayer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871094"/>
                </a:solidFill>
                <a:effectLst/>
                <a:latin typeface="Consolas" panose="020B0609020204030204" pitchFamily="49" charset="0"/>
                <a:cs typeface="Consolas" panose="020B0609020204030204" pitchFamily="49" charset="0"/>
              </a:rPr>
              <a:t>initialize</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initialData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TownJoinResponse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townSettingsUpdated</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err="1">
                <a:solidFill>
                  <a:srgbClr val="000000"/>
                </a:solidFill>
                <a:effectLst/>
                <a:latin typeface="Consolas" panose="020B0609020204030204" pitchFamily="49" charset="0"/>
                <a:cs typeface="Consolas" panose="020B0609020204030204" pitchFamily="49" charset="0"/>
              </a:rPr>
              <a:t>TownSettingsUpdate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townClosing</a:t>
            </a:r>
            <a:r>
              <a:rPr lang="en-US" sz="1500" dirty="0">
                <a:solidFill>
                  <a:srgbClr val="080808"/>
                </a:solidFill>
                <a:effectLst/>
                <a:latin typeface="Consolas" panose="020B0609020204030204" pitchFamily="49" charset="0"/>
                <a:cs typeface="Consolas" panose="020B0609020204030204" pitchFamily="49" charset="0"/>
              </a:rPr>
              <a:t>: ()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(interactable: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commandResponse</a:t>
            </a:r>
            <a:r>
              <a:rPr lang="en-US" sz="1500" dirty="0">
                <a:solidFill>
                  <a:srgbClr val="080808"/>
                </a:solidFill>
                <a:effectLst/>
                <a:latin typeface="Consolas" panose="020B0609020204030204" pitchFamily="49" charset="0"/>
                <a:cs typeface="Consolas" panose="020B0609020204030204" pitchFamily="49" charset="0"/>
              </a:rPr>
              <a:t>: (response: </a:t>
            </a:r>
            <a:r>
              <a:rPr lang="en-US" sz="1500" dirty="0" err="1">
                <a:solidFill>
                  <a:srgbClr val="000000"/>
                </a:solidFill>
                <a:effectLst/>
                <a:latin typeface="Consolas" panose="020B0609020204030204" pitchFamily="49" charset="0"/>
                <a:cs typeface="Consolas" panose="020B0609020204030204" pitchFamily="49" charset="0"/>
              </a:rPr>
              <a:t>InteractableCommandResponse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playerMovement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movementData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PlayerLocation</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interactableCommand</a:t>
            </a:r>
            <a:r>
              <a:rPr lang="en-US" sz="1500" dirty="0">
                <a:solidFill>
                  <a:srgbClr val="080808"/>
                </a:solidFill>
                <a:effectLst/>
                <a:latin typeface="Consolas" panose="020B0609020204030204" pitchFamily="49" charset="0"/>
                <a:cs typeface="Consolas" panose="020B0609020204030204" pitchFamily="49" charset="0"/>
              </a:rPr>
              <a:t>: (command: </a:t>
            </a:r>
            <a:r>
              <a:rPr lang="en-US" sz="1500" dirty="0" err="1">
                <a:solidFill>
                  <a:srgbClr val="000000"/>
                </a:solidFill>
                <a:effectLst/>
                <a:latin typeface="Consolas" panose="020B0609020204030204" pitchFamily="49" charset="0"/>
                <a:cs typeface="Consolas" panose="020B0609020204030204" pitchFamily="49" charset="0"/>
              </a:rPr>
              <a:t>InteractableCommand</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&amp; </a:t>
            </a:r>
            <a:r>
              <a:rPr lang="en-US" sz="1500" dirty="0" err="1">
                <a:solidFill>
                  <a:srgbClr val="000000"/>
                </a:solidFill>
                <a:effectLst/>
                <a:latin typeface="Consolas" panose="020B0609020204030204" pitchFamily="49" charset="0"/>
                <a:cs typeface="Consolas" panose="020B0609020204030204" pitchFamily="49" charset="0"/>
              </a:rPr>
              <a:t>InteractableCommandBase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FC48A129-2667-94AC-196B-22CD95513A6E}"/>
              </a:ext>
            </a:extLst>
          </p:cNvPr>
          <p:cNvSpPr txBox="1"/>
          <p:nvPr/>
        </p:nvSpPr>
        <p:spPr>
          <a:xfrm>
            <a:off x="10499386" y="1585813"/>
            <a:ext cx="169261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CoveyTownSocket.d.ts</a:t>
            </a:r>
            <a:endParaRPr lang="en-US" dirty="0">
              <a:solidFill>
                <a:schemeClr val="tx1"/>
              </a:solidFill>
            </a:endParaRPr>
          </a:p>
        </p:txBody>
      </p:sp>
      <p:sp>
        <p:nvSpPr>
          <p:cNvPr id="9" name="TextBox 8">
            <a:extLst>
              <a:ext uri="{FF2B5EF4-FFF2-40B4-BE49-F238E27FC236}">
                <a16:creationId xmlns:a16="http://schemas.microsoft.com/office/drawing/2014/main" id="{F62F4180-544A-9B7A-25F1-962A3B8B2F79}"/>
              </a:ext>
            </a:extLst>
          </p:cNvPr>
          <p:cNvSpPr txBox="1"/>
          <p:nvPr/>
        </p:nvSpPr>
        <p:spPr>
          <a:xfrm>
            <a:off x="19455" y="47373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60010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FE3A-A631-CC20-1263-BDDA9034FCB1}"/>
              </a:ext>
            </a:extLst>
          </p:cNvPr>
          <p:cNvSpPr>
            <a:spLocks noGrp="1"/>
          </p:cNvSpPr>
          <p:nvPr>
            <p:ph type="title"/>
          </p:nvPr>
        </p:nvSpPr>
        <p:spPr/>
        <p:txBody>
          <a:bodyPr>
            <a:normAutofit/>
          </a:bodyPr>
          <a:lstStyle/>
          <a:p>
            <a:r>
              <a:rPr lang="en-US" sz="3600" dirty="0"/>
              <a:t>Listen for and emit events on client and server</a:t>
            </a:r>
          </a:p>
        </p:txBody>
      </p:sp>
      <p:sp>
        <p:nvSpPr>
          <p:cNvPr id="4" name="Slide Number Placeholder 3">
            <a:extLst>
              <a:ext uri="{FF2B5EF4-FFF2-40B4-BE49-F238E27FC236}">
                <a16:creationId xmlns:a16="http://schemas.microsoft.com/office/drawing/2014/main" id="{41F68223-B8B3-C9D2-F5C3-DB2494DF6D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F796D2C-CA94-2D4B-C5B4-8FD1567E9832}"/>
              </a:ext>
            </a:extLst>
          </p:cNvPr>
          <p:cNvSpPr txBox="1"/>
          <p:nvPr/>
        </p:nvSpPr>
        <p:spPr>
          <a:xfrm>
            <a:off x="557721" y="1569309"/>
            <a:ext cx="10796080"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register a listener for a “</a:t>
            </a:r>
            <a:r>
              <a:rPr lang="en-US" sz="1600" i="1" dirty="0" err="1">
                <a:solidFill>
                  <a:srgbClr val="8C8C8C"/>
                </a:solidFill>
                <a:effectLst/>
                <a:latin typeface="Consolas" panose="020B0609020204030204" pitchFamily="49" charset="0"/>
                <a:cs typeface="Consolas" panose="020B0609020204030204" pitchFamily="49" charset="0"/>
              </a:rPr>
              <a:t>playerDisconnect</a:t>
            </a:r>
            <a:r>
              <a:rPr lang="en-US" sz="1600" i="1" dirty="0">
                <a:solidFill>
                  <a:srgbClr val="8C8C8C"/>
                </a:solidFill>
                <a:effectLst/>
                <a:latin typeface="Consolas" panose="020B0609020204030204" pitchFamily="49" charset="0"/>
                <a:cs typeface="Consolas" panose="020B0609020204030204" pitchFamily="49" charset="0"/>
              </a:rPr>
              <a:t>” event</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playerDisconnect</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_players</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players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filter</a:t>
            </a:r>
            <a:r>
              <a:rPr lang="en-US" sz="1600" dirty="0">
                <a:solidFill>
                  <a:srgbClr val="080808"/>
                </a:solidFill>
                <a:effectLst/>
                <a:latin typeface="Consolas" panose="020B0609020204030204" pitchFamily="49" charset="0"/>
                <a:cs typeface="Consolas" panose="020B0609020204030204" pitchFamily="49" charset="0"/>
              </a:rPr>
              <a:t>(</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a:solidFill>
                  <a:srgbClr val="080808"/>
                </a:solidFill>
                <a:effectLst/>
                <a:latin typeface="Consolas" panose="020B0609020204030204" pitchFamily="49" charset="0"/>
                <a:cs typeface="Consolas" panose="020B0609020204030204" pitchFamily="49" charset="0"/>
              </a:rPr>
              <a:t> =&gt; </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err="1">
                <a:solidFill>
                  <a:srgbClr val="7A7A43"/>
                </a:solidFill>
                <a:effectLst/>
                <a:latin typeface="Consolas" panose="020B0609020204030204" pitchFamily="49" charset="0"/>
                <a:cs typeface="Consolas" panose="020B0609020204030204" pitchFamily="49" charset="0"/>
              </a:rPr>
              <a:t>id</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err="1">
                <a:solidFill>
                  <a:srgbClr val="871094"/>
                </a:solidFill>
                <a:effectLst/>
                <a:latin typeface="Consolas" panose="020B0609020204030204" pitchFamily="49" charset="0"/>
                <a:cs typeface="Consolas" panose="020B0609020204030204" pitchFamily="49" charset="0"/>
              </a:rPr>
              <a:t>id</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9A4C7F8-212F-E01E-FB81-4F2C75B8FCD1}"/>
              </a:ext>
            </a:extLst>
          </p:cNvPr>
          <p:cNvSpPr txBox="1"/>
          <p:nvPr/>
        </p:nvSpPr>
        <p:spPr>
          <a:xfrm>
            <a:off x="557720" y="2714323"/>
            <a:ext cx="8176098"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emit a chat message</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public </a:t>
            </a:r>
            <a:r>
              <a:rPr lang="en-US" sz="1600" dirty="0" err="1">
                <a:solidFill>
                  <a:srgbClr val="7A7A43"/>
                </a:solidFill>
                <a:effectLst/>
                <a:latin typeface="Consolas" panose="020B0609020204030204" pitchFamily="49" charset="0"/>
                <a:cs typeface="Consolas" panose="020B0609020204030204" pitchFamily="49" charset="0"/>
              </a:rPr>
              <a:t>emitChatMessage</a:t>
            </a:r>
            <a:r>
              <a:rPr lang="en-US" sz="1600" dirty="0">
                <a:solidFill>
                  <a:srgbClr val="080808"/>
                </a:solidFill>
                <a:effectLst/>
                <a:latin typeface="Consolas" panose="020B0609020204030204" pitchFamily="49" charset="0"/>
                <a:cs typeface="Consolas" panose="020B0609020204030204" pitchFamily="49" charset="0"/>
              </a:rPr>
              <a:t>(message: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EA97AB4B-9DBC-EB5C-8A14-DDE97DB90EC3}"/>
              </a:ext>
            </a:extLst>
          </p:cNvPr>
          <p:cNvSpPr txBox="1"/>
          <p:nvPr/>
        </p:nvSpPr>
        <p:spPr>
          <a:xfrm>
            <a:off x="9873577" y="2809476"/>
            <a:ext cx="214008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frontend/…/</a:t>
            </a:r>
            <a:r>
              <a:rPr lang="en-US" dirty="0" err="1">
                <a:solidFill>
                  <a:schemeClr val="tx1"/>
                </a:solidFill>
              </a:rPr>
              <a:t>TownController.ts</a:t>
            </a:r>
            <a:endParaRPr lang="en-US" dirty="0">
              <a:solidFill>
                <a:schemeClr val="tx1"/>
              </a:solidFill>
            </a:endParaRPr>
          </a:p>
        </p:txBody>
      </p:sp>
      <p:sp>
        <p:nvSpPr>
          <p:cNvPr id="10" name="TextBox 9">
            <a:extLst>
              <a:ext uri="{FF2B5EF4-FFF2-40B4-BE49-F238E27FC236}">
                <a16:creationId xmlns:a16="http://schemas.microsoft.com/office/drawing/2014/main" id="{33E6CCBF-F8D2-E994-C212-97BEE403543D}"/>
              </a:ext>
            </a:extLst>
          </p:cNvPr>
          <p:cNvSpPr txBox="1"/>
          <p:nvPr/>
        </p:nvSpPr>
        <p:spPr>
          <a:xfrm>
            <a:off x="468547" y="4230588"/>
            <a:ext cx="9557428" cy="2308324"/>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 Server-side, register a listener for “</a:t>
            </a:r>
            <a:r>
              <a:rPr lang="en-US" sz="1600" i="1" dirty="0" err="1">
                <a:solidFill>
                  <a:srgbClr val="8C8C8C"/>
                </a:solidFill>
                <a:effectLst/>
                <a:latin typeface="Consolas" panose="020B0609020204030204" pitchFamily="49" charset="0"/>
                <a:cs typeface="Consolas" panose="020B0609020204030204" pitchFamily="49" charset="0"/>
              </a:rPr>
              <a:t>chatMessage</a:t>
            </a:r>
            <a:r>
              <a:rPr lang="en-US" sz="1600" i="1" dirty="0">
                <a:solidFill>
                  <a:srgbClr val="8C8C8C"/>
                </a:solidFill>
                <a:effectLst/>
                <a:latin typeface="Consolas" panose="020B0609020204030204" pitchFamily="49" charset="0"/>
                <a:cs typeface="Consolas" panose="020B0609020204030204" pitchFamily="49" charset="0"/>
              </a:rPr>
              <a:t>” from a single player’s socket. After receiving it, emit a chat message to every player in the town</a:t>
            </a:r>
          </a:p>
          <a:p>
            <a:pPr algn="l"/>
            <a:r>
              <a:rPr lang="en-US" sz="1600" dirty="0" err="1">
                <a:solidFill>
                  <a:srgbClr val="080808"/>
                </a:solidFill>
                <a:effectLst/>
                <a:latin typeface="Consolas" panose="020B0609020204030204" pitchFamily="49" charset="0"/>
                <a:cs typeface="Consolas" panose="020B0609020204030204" pitchFamily="49" charset="0"/>
              </a:rPr>
              <a:t>socket.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broadcastEmitter</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push</a:t>
            </a:r>
            <a:r>
              <a:rPr lang="en-US" sz="1600" dirty="0">
                <a:solidFill>
                  <a:srgbClr val="080808"/>
                </a:solidFill>
                <a:effectLst/>
                <a:latin typeface="Consolas" panose="020B0609020204030204" pitchFamily="49" charset="0"/>
                <a:cs typeface="Consolas" panose="020B0609020204030204" pitchFamily="49" charset="0"/>
              </a:rPr>
              <a:t>(message);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if </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871094"/>
                </a:solidFill>
                <a:effectLst/>
                <a:latin typeface="Consolas" panose="020B0609020204030204" pitchFamily="49" charset="0"/>
                <a:cs typeface="Consolas" panose="020B0609020204030204" pitchFamily="49" charset="0"/>
              </a:rPr>
              <a:t>length</a:t>
            </a:r>
            <a:r>
              <a:rPr lang="en-US" sz="1600" dirty="0">
                <a:solidFill>
                  <a:srgbClr val="871094"/>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&gt; </a:t>
            </a:r>
            <a:r>
              <a:rPr lang="en-US" sz="1600" dirty="0">
                <a:solidFill>
                  <a:srgbClr val="1750EB"/>
                </a:solidFill>
                <a:effectLst/>
                <a:latin typeface="Consolas" panose="020B0609020204030204" pitchFamily="49" charset="0"/>
                <a:cs typeface="Consolas" panose="020B0609020204030204" pitchFamily="49" charset="0"/>
              </a:rPr>
              <a:t>200</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shift</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BFF9354-4EC4-3AF0-45C2-2A9B1EFDDE96}"/>
              </a:ext>
            </a:extLst>
          </p:cNvPr>
          <p:cNvSpPr txBox="1"/>
          <p:nvPr/>
        </p:nvSpPr>
        <p:spPr>
          <a:xfrm>
            <a:off x="10113525" y="4581555"/>
            <a:ext cx="1900136"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townService</a:t>
            </a:r>
            <a:r>
              <a:rPr lang="en-US" dirty="0">
                <a:solidFill>
                  <a:schemeClr val="tx1"/>
                </a:solidFill>
              </a:rPr>
              <a:t>/…/ </a:t>
            </a:r>
            <a:r>
              <a:rPr lang="en-US" dirty="0" err="1">
                <a:solidFill>
                  <a:schemeClr val="tx1"/>
                </a:solidFill>
              </a:rPr>
              <a:t>Towns.ts</a:t>
            </a:r>
            <a:endParaRPr lang="en-US" dirty="0">
              <a:solidFill>
                <a:schemeClr val="tx1"/>
              </a:solidFill>
            </a:endParaRPr>
          </a:p>
        </p:txBody>
      </p:sp>
      <p:cxnSp>
        <p:nvCxnSpPr>
          <p:cNvPr id="5" name="Straight Connector 4">
            <a:extLst>
              <a:ext uri="{FF2B5EF4-FFF2-40B4-BE49-F238E27FC236}">
                <a16:creationId xmlns:a16="http://schemas.microsoft.com/office/drawing/2014/main" id="{97517D1F-0742-66EC-68A2-D2DEC590B25D}"/>
              </a:ext>
            </a:extLst>
          </p:cNvPr>
          <p:cNvCxnSpPr/>
          <p:nvPr/>
        </p:nvCxnSpPr>
        <p:spPr>
          <a:xfrm>
            <a:off x="203200" y="3982720"/>
            <a:ext cx="10740419" cy="0"/>
          </a:xfrm>
          <a:prstGeom prst="line">
            <a:avLst/>
          </a:prstGeom>
          <a:ln w="12700">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2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546E-A7D9-65F2-74A1-FBED29CC0782}"/>
              </a:ext>
            </a:extLst>
          </p:cNvPr>
          <p:cNvSpPr>
            <a:spLocks noGrp="1"/>
          </p:cNvSpPr>
          <p:nvPr>
            <p:ph type="title"/>
          </p:nvPr>
        </p:nvSpPr>
        <p:spPr/>
        <p:txBody>
          <a:bodyPr>
            <a:normAutofit/>
          </a:bodyPr>
          <a:lstStyle/>
          <a:p>
            <a:r>
              <a:rPr lang="en-US" sz="3600" dirty="0"/>
              <a:t>REST Follows Pull Pattern</a:t>
            </a:r>
          </a:p>
        </p:txBody>
      </p:sp>
      <p:sp>
        <p:nvSpPr>
          <p:cNvPr id="4" name="Slide Number Placeholder 3">
            <a:extLst>
              <a:ext uri="{FF2B5EF4-FFF2-40B4-BE49-F238E27FC236}">
                <a16:creationId xmlns:a16="http://schemas.microsoft.com/office/drawing/2014/main" id="{4118BC4F-B03C-4930-DF28-F29BF46141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4780ED19-E4F1-FC26-3A55-8FA33FC21E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Tree>
    <p:extLst>
      <p:ext uri="{BB962C8B-B14F-4D97-AF65-F5344CB8AC3E}">
        <p14:creationId xmlns:p14="http://schemas.microsoft.com/office/powerpoint/2010/main" val="312829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12173</TotalTime>
  <Words>4683</Words>
  <Application>Microsoft Office PowerPoint</Application>
  <PresentationFormat>Widescreen</PresentationFormat>
  <Paragraphs>415</Paragraphs>
  <Slides>31</Slides>
  <Notes>30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Consolas</vt:lpstr>
      <vt:lpstr>Helvetica Neue</vt:lpstr>
      <vt:lpstr>Verdana</vt:lpstr>
      <vt:lpstr>Wingdings</vt:lpstr>
      <vt:lpstr>Office Theme</vt:lpstr>
      <vt:lpstr>CS 4530: Fundamentals of Software Engineering  Module 11.3 Communication Patterns</vt:lpstr>
      <vt:lpstr>Learning Goals for this Lesson</vt:lpstr>
      <vt:lpstr>Protocol Design Follows Requirements</vt:lpstr>
      <vt:lpstr>WebSockets Follow Push Pattern</vt:lpstr>
      <vt:lpstr>WebSocket Principles</vt:lpstr>
      <vt:lpstr>Socket.io is a popular websocket library</vt:lpstr>
      <vt:lpstr>Socket.IO uses the Typed Emitter Pattern</vt:lpstr>
      <vt:lpstr>Listen for and emit events on client and server</vt:lpstr>
      <vt:lpstr>REST Follows Pull Pattern</vt:lpstr>
      <vt:lpstr>Compare REST and Web Sockets</vt:lpstr>
      <vt:lpstr>REST Principles </vt:lpstr>
      <vt:lpstr>“Not cacheable” means that it must be executed exactly once per user request.</vt:lpstr>
      <vt:lpstr>Uniform Interface: URIs are nouns</vt:lpstr>
      <vt:lpstr>Examples </vt:lpstr>
      <vt:lpstr>Path parameters specify portions of the path to the resource</vt:lpstr>
      <vt:lpstr>Query parameters allow named parameters</vt:lpstr>
      <vt:lpstr>You can also put parameters in the body.</vt:lpstr>
      <vt:lpstr>Uniform Interface: Verbs are represented as http methods</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 (1)</vt:lpstr>
      <vt:lpstr>Sample annotated typescript (2)</vt:lpstr>
      <vt:lpstr>Sample generated HTML (“Swagger”)</vt:lpstr>
      <vt:lpstr>Not everything can be generated </vt:lpstr>
      <vt:lpstr>Converting JavaScript Errors to HTTP Errors</vt:lpstr>
      <vt:lpstr>Swagger in the wild</vt:lpstr>
      <vt:lpstr>Activity: Build the Transcript REST API</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122</cp:revision>
  <dcterms:modified xsi:type="dcterms:W3CDTF">2025-01-29T15:09:30Z</dcterms:modified>
</cp:coreProperties>
</file>